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9"/>
  </p:notesMasterIdLst>
  <p:sldIdLst>
    <p:sldId id="256" r:id="rId2"/>
    <p:sldId id="261" r:id="rId3"/>
    <p:sldId id="259" r:id="rId4"/>
    <p:sldId id="268" r:id="rId5"/>
    <p:sldId id="257" r:id="rId6"/>
    <p:sldId id="273" r:id="rId7"/>
    <p:sldId id="266" r:id="rId8"/>
    <p:sldId id="286" r:id="rId9"/>
    <p:sldId id="264" r:id="rId10"/>
    <p:sldId id="272" r:id="rId11"/>
    <p:sldId id="274" r:id="rId12"/>
    <p:sldId id="265" r:id="rId13"/>
    <p:sldId id="285" r:id="rId14"/>
    <p:sldId id="278" r:id="rId15"/>
    <p:sldId id="281" r:id="rId16"/>
    <p:sldId id="258" r:id="rId17"/>
    <p:sldId id="267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207"/>
    <p:restoredTop sz="84762"/>
  </p:normalViewPr>
  <p:slideViewPr>
    <p:cSldViewPr snapToGrid="0" snapToObjects="1">
      <p:cViewPr varScale="1">
        <p:scale>
          <a:sx n="90" d="100"/>
          <a:sy n="90" d="100"/>
        </p:scale>
        <p:origin x="208" y="4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image" Target="../media/image7.jpeg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image" Target="../media/image7.jpeg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4505A9D-8041-C74B-9762-472814216C18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D45B5A90-503E-9143-9327-24DC086E85BA}">
      <dgm:prSet/>
      <dgm:spPr>
        <a:solidFill>
          <a:schemeClr val="accent2"/>
        </a:solidFill>
      </dgm:spPr>
      <dgm:t>
        <a:bodyPr/>
        <a:lstStyle/>
        <a:p>
          <a:r>
            <a:rPr lang="en-AU" b="0" i="0" dirty="0"/>
            <a:t>About Hepatitis C</a:t>
          </a:r>
          <a:endParaRPr lang="en-AU" dirty="0"/>
        </a:p>
      </dgm:t>
    </dgm:pt>
    <dgm:pt modelId="{77A7478C-E47C-2F42-959A-C45B5F34CC47}" type="parTrans" cxnId="{F560B9B3-E601-1745-A8AF-E6E83BE6188D}">
      <dgm:prSet/>
      <dgm:spPr/>
      <dgm:t>
        <a:bodyPr/>
        <a:lstStyle/>
        <a:p>
          <a:endParaRPr lang="en-GB"/>
        </a:p>
      </dgm:t>
    </dgm:pt>
    <dgm:pt modelId="{B36D35AA-A2F9-1B43-AED5-D044878696CD}" type="sibTrans" cxnId="{F560B9B3-E601-1745-A8AF-E6E83BE6188D}">
      <dgm:prSet/>
      <dgm:spPr/>
      <dgm:t>
        <a:bodyPr/>
        <a:lstStyle/>
        <a:p>
          <a:endParaRPr lang="en-GB"/>
        </a:p>
      </dgm:t>
    </dgm:pt>
    <dgm:pt modelId="{94773900-537C-7244-983D-F59443A90BB3}">
      <dgm:prSet/>
      <dgm:spPr>
        <a:solidFill>
          <a:schemeClr val="accent2"/>
        </a:solidFill>
      </dgm:spPr>
      <dgm:t>
        <a:bodyPr/>
        <a:lstStyle/>
        <a:p>
          <a:r>
            <a:rPr lang="en-AU" b="0" i="0" dirty="0"/>
            <a:t>Problems / Questions</a:t>
          </a:r>
          <a:endParaRPr lang="en-AU" dirty="0"/>
        </a:p>
      </dgm:t>
    </dgm:pt>
    <dgm:pt modelId="{D4673672-E4D0-4D49-947C-5ADC00F579A6}" type="parTrans" cxnId="{BFE97E89-9FCB-0A42-A463-A26C588B2B90}">
      <dgm:prSet/>
      <dgm:spPr/>
      <dgm:t>
        <a:bodyPr/>
        <a:lstStyle/>
        <a:p>
          <a:endParaRPr lang="en-GB"/>
        </a:p>
      </dgm:t>
    </dgm:pt>
    <dgm:pt modelId="{B25EBD1E-57A2-8540-B48D-A3DB63A3AF7C}" type="sibTrans" cxnId="{BFE97E89-9FCB-0A42-A463-A26C588B2B90}">
      <dgm:prSet/>
      <dgm:spPr/>
      <dgm:t>
        <a:bodyPr/>
        <a:lstStyle/>
        <a:p>
          <a:endParaRPr lang="en-GB"/>
        </a:p>
      </dgm:t>
    </dgm:pt>
    <dgm:pt modelId="{CD3EE521-A2A6-C243-98DC-E52F48C49551}">
      <dgm:prSet/>
      <dgm:spPr>
        <a:solidFill>
          <a:schemeClr val="accent2"/>
        </a:solidFill>
      </dgm:spPr>
      <dgm:t>
        <a:bodyPr/>
        <a:lstStyle/>
        <a:p>
          <a:r>
            <a:rPr lang="en-AU" b="0" i="0"/>
            <a:t>Project Pipeline</a:t>
          </a:r>
          <a:endParaRPr lang="en-AU"/>
        </a:p>
      </dgm:t>
    </dgm:pt>
    <dgm:pt modelId="{7BAA4AA9-EDBE-354A-8964-2ABD6327164D}" type="parTrans" cxnId="{8F7B95B3-B5B9-624E-A92A-10332616DC11}">
      <dgm:prSet/>
      <dgm:spPr/>
      <dgm:t>
        <a:bodyPr/>
        <a:lstStyle/>
        <a:p>
          <a:endParaRPr lang="en-GB"/>
        </a:p>
      </dgm:t>
    </dgm:pt>
    <dgm:pt modelId="{89809735-03D6-1B46-9C31-2B2F154E35B4}" type="sibTrans" cxnId="{8F7B95B3-B5B9-624E-A92A-10332616DC11}">
      <dgm:prSet/>
      <dgm:spPr/>
      <dgm:t>
        <a:bodyPr/>
        <a:lstStyle/>
        <a:p>
          <a:endParaRPr lang="en-GB"/>
        </a:p>
      </dgm:t>
    </dgm:pt>
    <dgm:pt modelId="{582B8F92-0A4F-2140-ADFA-4789701E1FF9}">
      <dgm:prSet/>
      <dgm:spPr>
        <a:solidFill>
          <a:schemeClr val="accent2"/>
        </a:solidFill>
      </dgm:spPr>
      <dgm:t>
        <a:bodyPr/>
        <a:lstStyle/>
        <a:p>
          <a:r>
            <a:rPr lang="en-AU" b="0" i="0"/>
            <a:t>Data Set</a:t>
          </a:r>
          <a:endParaRPr lang="en-AU"/>
        </a:p>
      </dgm:t>
    </dgm:pt>
    <dgm:pt modelId="{06D378C6-1E2C-2E44-8498-CF3F0FACC9C4}" type="parTrans" cxnId="{B0529A6B-AEA2-294C-B39A-86073FB18B7C}">
      <dgm:prSet/>
      <dgm:spPr/>
      <dgm:t>
        <a:bodyPr/>
        <a:lstStyle/>
        <a:p>
          <a:endParaRPr lang="en-GB"/>
        </a:p>
      </dgm:t>
    </dgm:pt>
    <dgm:pt modelId="{1E350D2C-E6F4-1D47-8A2E-3535648AB909}" type="sibTrans" cxnId="{B0529A6B-AEA2-294C-B39A-86073FB18B7C}">
      <dgm:prSet/>
      <dgm:spPr/>
      <dgm:t>
        <a:bodyPr/>
        <a:lstStyle/>
        <a:p>
          <a:endParaRPr lang="en-GB"/>
        </a:p>
      </dgm:t>
    </dgm:pt>
    <dgm:pt modelId="{F00C2919-422E-7645-90DF-2CE8E714759F}">
      <dgm:prSet/>
      <dgm:spPr>
        <a:solidFill>
          <a:schemeClr val="accent2"/>
        </a:solidFill>
      </dgm:spPr>
      <dgm:t>
        <a:bodyPr/>
        <a:lstStyle/>
        <a:p>
          <a:r>
            <a:rPr lang="en-AU" b="0" i="0" dirty="0"/>
            <a:t>Modelling</a:t>
          </a:r>
          <a:endParaRPr lang="en-AU" dirty="0"/>
        </a:p>
      </dgm:t>
    </dgm:pt>
    <dgm:pt modelId="{C480EA43-3D3A-8C42-9DA3-E61F422B6A62}" type="parTrans" cxnId="{03934A0C-A04F-D94F-8DFB-D7C4F04592F2}">
      <dgm:prSet/>
      <dgm:spPr/>
      <dgm:t>
        <a:bodyPr/>
        <a:lstStyle/>
        <a:p>
          <a:endParaRPr lang="en-GB"/>
        </a:p>
      </dgm:t>
    </dgm:pt>
    <dgm:pt modelId="{D6D16916-9B47-6C40-8DE5-901BC0D9614B}" type="sibTrans" cxnId="{03934A0C-A04F-D94F-8DFB-D7C4F04592F2}">
      <dgm:prSet/>
      <dgm:spPr/>
      <dgm:t>
        <a:bodyPr/>
        <a:lstStyle/>
        <a:p>
          <a:endParaRPr lang="en-GB"/>
        </a:p>
      </dgm:t>
    </dgm:pt>
    <dgm:pt modelId="{032B50FE-1D53-8948-A8D5-2C12D590F915}">
      <dgm:prSet/>
      <dgm:spPr>
        <a:solidFill>
          <a:schemeClr val="accent2"/>
        </a:solidFill>
      </dgm:spPr>
      <dgm:t>
        <a:bodyPr/>
        <a:lstStyle/>
        <a:p>
          <a:r>
            <a:rPr lang="en-AU" b="0" i="0" dirty="0"/>
            <a:t>Outcome and Summary</a:t>
          </a:r>
          <a:endParaRPr lang="en-AU" dirty="0"/>
        </a:p>
      </dgm:t>
    </dgm:pt>
    <dgm:pt modelId="{FD14C297-9243-9149-8164-1125EEF63651}" type="parTrans" cxnId="{643E77F4-D7F8-7049-B833-5C5E993F2054}">
      <dgm:prSet/>
      <dgm:spPr/>
      <dgm:t>
        <a:bodyPr/>
        <a:lstStyle/>
        <a:p>
          <a:endParaRPr lang="en-GB"/>
        </a:p>
      </dgm:t>
    </dgm:pt>
    <dgm:pt modelId="{C878A5EA-7B5E-3048-96D0-2218D190AF92}" type="sibTrans" cxnId="{643E77F4-D7F8-7049-B833-5C5E993F2054}">
      <dgm:prSet/>
      <dgm:spPr/>
      <dgm:t>
        <a:bodyPr/>
        <a:lstStyle/>
        <a:p>
          <a:endParaRPr lang="en-GB"/>
        </a:p>
      </dgm:t>
    </dgm:pt>
    <dgm:pt modelId="{623BEB0B-AE5F-6348-B852-FFBCCF28667F}" type="pres">
      <dgm:prSet presAssocID="{74505A9D-8041-C74B-9762-472814216C18}" presName="linearFlow" presStyleCnt="0">
        <dgm:presLayoutVars>
          <dgm:dir/>
          <dgm:resizeHandles val="exact"/>
        </dgm:presLayoutVars>
      </dgm:prSet>
      <dgm:spPr/>
    </dgm:pt>
    <dgm:pt modelId="{C72D315C-5A31-BB4C-8FF0-16260F860899}" type="pres">
      <dgm:prSet presAssocID="{D45B5A90-503E-9143-9327-24DC086E85BA}" presName="composite" presStyleCnt="0"/>
      <dgm:spPr/>
    </dgm:pt>
    <dgm:pt modelId="{28665F0E-E982-5641-A21E-C3DB03ABA2B8}" type="pres">
      <dgm:prSet presAssocID="{D45B5A90-503E-9143-9327-24DC086E85BA}" presName="imgShp" presStyleLbl="fgImgPlace1" presStyleIdx="0" presStyleCnt="6"/>
      <dgm:spPr>
        <a:blipFill>
          <a:blip xmlns:r="http://schemas.openxmlformats.org/officeDocument/2006/relationships" r:embed="rId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</dgm:spPr>
    </dgm:pt>
    <dgm:pt modelId="{B18024B7-80E4-724D-95B0-B543BF507E0E}" type="pres">
      <dgm:prSet presAssocID="{D45B5A90-503E-9143-9327-24DC086E85BA}" presName="txShp" presStyleLbl="node1" presStyleIdx="0" presStyleCnt="6">
        <dgm:presLayoutVars>
          <dgm:bulletEnabled val="1"/>
        </dgm:presLayoutVars>
      </dgm:prSet>
      <dgm:spPr/>
    </dgm:pt>
    <dgm:pt modelId="{30383D7A-F044-9E49-BCAF-BE91633060DB}" type="pres">
      <dgm:prSet presAssocID="{B36D35AA-A2F9-1B43-AED5-D044878696CD}" presName="spacing" presStyleCnt="0"/>
      <dgm:spPr/>
    </dgm:pt>
    <dgm:pt modelId="{1E262FBA-5C7D-E949-86A0-F0FBFE0A0400}" type="pres">
      <dgm:prSet presAssocID="{94773900-537C-7244-983D-F59443A90BB3}" presName="composite" presStyleCnt="0"/>
      <dgm:spPr/>
    </dgm:pt>
    <dgm:pt modelId="{25C000B2-937A-D94E-8497-D529FB078958}" type="pres">
      <dgm:prSet presAssocID="{94773900-537C-7244-983D-F59443A90BB3}" presName="imgShp" presStyleLbl="fgImgPlace1" presStyleIdx="1" presStyleCnt="6"/>
      <dgm:spPr>
        <a:blipFill>
          <a:blip xmlns:r="http://schemas.openxmlformats.org/officeDocument/2006/relationships"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</dgm:spPr>
    </dgm:pt>
    <dgm:pt modelId="{7D1823C9-E12E-9242-A06D-5430938D1E92}" type="pres">
      <dgm:prSet presAssocID="{94773900-537C-7244-983D-F59443A90BB3}" presName="txShp" presStyleLbl="node1" presStyleIdx="1" presStyleCnt="6">
        <dgm:presLayoutVars>
          <dgm:bulletEnabled val="1"/>
        </dgm:presLayoutVars>
      </dgm:prSet>
      <dgm:spPr/>
    </dgm:pt>
    <dgm:pt modelId="{1884CD05-0D6D-3A4C-B57F-9061840A38A1}" type="pres">
      <dgm:prSet presAssocID="{B25EBD1E-57A2-8540-B48D-A3DB63A3AF7C}" presName="spacing" presStyleCnt="0"/>
      <dgm:spPr/>
    </dgm:pt>
    <dgm:pt modelId="{B9BA32B2-F9F6-3E42-A8C2-5DA990D447EB}" type="pres">
      <dgm:prSet presAssocID="{CD3EE521-A2A6-C243-98DC-E52F48C49551}" presName="composite" presStyleCnt="0"/>
      <dgm:spPr/>
    </dgm:pt>
    <dgm:pt modelId="{07FB308E-A366-AF41-9ECF-46AD3FD551E0}" type="pres">
      <dgm:prSet presAssocID="{CD3EE521-A2A6-C243-98DC-E52F48C49551}" presName="imgShp" presStyleLbl="fgImgPlace1" presStyleIdx="2" presStyleCnt="6"/>
      <dgm:spPr>
        <a:blipFill>
          <a:blip xmlns:r="http://schemas.openxmlformats.org/officeDocument/2006/relationships"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</dgm:spPr>
    </dgm:pt>
    <dgm:pt modelId="{F6FFE903-6B94-1947-9369-A177B91F7C5E}" type="pres">
      <dgm:prSet presAssocID="{CD3EE521-A2A6-C243-98DC-E52F48C49551}" presName="txShp" presStyleLbl="node1" presStyleIdx="2" presStyleCnt="6">
        <dgm:presLayoutVars>
          <dgm:bulletEnabled val="1"/>
        </dgm:presLayoutVars>
      </dgm:prSet>
      <dgm:spPr/>
    </dgm:pt>
    <dgm:pt modelId="{8ABFD569-8D31-0F4C-AE4F-3D4F62AA79F5}" type="pres">
      <dgm:prSet presAssocID="{89809735-03D6-1B46-9C31-2B2F154E35B4}" presName="spacing" presStyleCnt="0"/>
      <dgm:spPr/>
    </dgm:pt>
    <dgm:pt modelId="{403BA331-0E53-EC4E-9E6D-19E8E7E1A3BB}" type="pres">
      <dgm:prSet presAssocID="{582B8F92-0A4F-2140-ADFA-4789701E1FF9}" presName="composite" presStyleCnt="0"/>
      <dgm:spPr/>
    </dgm:pt>
    <dgm:pt modelId="{79335B54-F8E2-0F46-A6E0-7CF45641D164}" type="pres">
      <dgm:prSet presAssocID="{582B8F92-0A4F-2140-ADFA-4789701E1FF9}" presName="imgShp" presStyleLbl="fgImgPlace1" presStyleIdx="3" presStyleCnt="6"/>
      <dgm:spPr>
        <a:blipFill>
          <a:blip xmlns:r="http://schemas.openxmlformats.org/officeDocument/2006/relationships"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</dgm:spPr>
    </dgm:pt>
    <dgm:pt modelId="{1446821C-F9FD-4B4D-A406-7CCCDC051A31}" type="pres">
      <dgm:prSet presAssocID="{582B8F92-0A4F-2140-ADFA-4789701E1FF9}" presName="txShp" presStyleLbl="node1" presStyleIdx="3" presStyleCnt="6">
        <dgm:presLayoutVars>
          <dgm:bulletEnabled val="1"/>
        </dgm:presLayoutVars>
      </dgm:prSet>
      <dgm:spPr/>
    </dgm:pt>
    <dgm:pt modelId="{338CC017-83A7-6540-86CD-7E5C927448CC}" type="pres">
      <dgm:prSet presAssocID="{1E350D2C-E6F4-1D47-8A2E-3535648AB909}" presName="spacing" presStyleCnt="0"/>
      <dgm:spPr/>
    </dgm:pt>
    <dgm:pt modelId="{49C168AB-9F41-2F49-8BE8-CD548B31D6E6}" type="pres">
      <dgm:prSet presAssocID="{F00C2919-422E-7645-90DF-2CE8E714759F}" presName="composite" presStyleCnt="0"/>
      <dgm:spPr/>
    </dgm:pt>
    <dgm:pt modelId="{3CFE6CDB-109A-9A48-9361-C644583BFC1C}" type="pres">
      <dgm:prSet presAssocID="{F00C2919-422E-7645-90DF-2CE8E714759F}" presName="imgShp" presStyleLbl="fgImgPlace1" presStyleIdx="4" presStyleCnt="6"/>
      <dgm:spPr>
        <a:blipFill>
          <a:blip xmlns:r="http://schemas.openxmlformats.org/officeDocument/2006/relationships"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</dgm:spPr>
    </dgm:pt>
    <dgm:pt modelId="{00B81458-466D-7D4C-9236-7FD1CFA6776E}" type="pres">
      <dgm:prSet presAssocID="{F00C2919-422E-7645-90DF-2CE8E714759F}" presName="txShp" presStyleLbl="node1" presStyleIdx="4" presStyleCnt="6">
        <dgm:presLayoutVars>
          <dgm:bulletEnabled val="1"/>
        </dgm:presLayoutVars>
      </dgm:prSet>
      <dgm:spPr/>
    </dgm:pt>
    <dgm:pt modelId="{B09567C3-794C-F040-AC34-F445FA7B21BB}" type="pres">
      <dgm:prSet presAssocID="{D6D16916-9B47-6C40-8DE5-901BC0D9614B}" presName="spacing" presStyleCnt="0"/>
      <dgm:spPr/>
    </dgm:pt>
    <dgm:pt modelId="{E0F66BFA-FD5E-8141-9D2B-B69E0CC3BA1D}" type="pres">
      <dgm:prSet presAssocID="{032B50FE-1D53-8948-A8D5-2C12D590F915}" presName="composite" presStyleCnt="0"/>
      <dgm:spPr/>
    </dgm:pt>
    <dgm:pt modelId="{DA3BF974-5241-6844-B174-B6A438720D3C}" type="pres">
      <dgm:prSet presAssocID="{032B50FE-1D53-8948-A8D5-2C12D590F915}" presName="imgShp" presStyleLbl="fgImgPlace1" presStyleIdx="5" presStyleCnt="6"/>
      <dgm:spPr>
        <a:blipFill>
          <a:blip xmlns:r="http://schemas.openxmlformats.org/officeDocument/2006/relationships"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</dgm:spPr>
    </dgm:pt>
    <dgm:pt modelId="{426161F3-3EF9-1A48-A78A-EE0CB0BBA8CB}" type="pres">
      <dgm:prSet presAssocID="{032B50FE-1D53-8948-A8D5-2C12D590F915}" presName="txShp" presStyleLbl="node1" presStyleIdx="5" presStyleCnt="6">
        <dgm:presLayoutVars>
          <dgm:bulletEnabled val="1"/>
        </dgm:presLayoutVars>
      </dgm:prSet>
      <dgm:spPr/>
    </dgm:pt>
  </dgm:ptLst>
  <dgm:cxnLst>
    <dgm:cxn modelId="{03934A0C-A04F-D94F-8DFB-D7C4F04592F2}" srcId="{74505A9D-8041-C74B-9762-472814216C18}" destId="{F00C2919-422E-7645-90DF-2CE8E714759F}" srcOrd="4" destOrd="0" parTransId="{C480EA43-3D3A-8C42-9DA3-E61F422B6A62}" sibTransId="{D6D16916-9B47-6C40-8DE5-901BC0D9614B}"/>
    <dgm:cxn modelId="{F12C7E15-2E74-CB49-987D-7E08BA78E27B}" type="presOf" srcId="{032B50FE-1D53-8948-A8D5-2C12D590F915}" destId="{426161F3-3EF9-1A48-A78A-EE0CB0BBA8CB}" srcOrd="0" destOrd="0" presId="urn:microsoft.com/office/officeart/2005/8/layout/vList3"/>
    <dgm:cxn modelId="{825EA01A-5EFF-C947-BD1D-7CAEAA0BBAEE}" type="presOf" srcId="{F00C2919-422E-7645-90DF-2CE8E714759F}" destId="{00B81458-466D-7D4C-9236-7FD1CFA6776E}" srcOrd="0" destOrd="0" presId="urn:microsoft.com/office/officeart/2005/8/layout/vList3"/>
    <dgm:cxn modelId="{D9907125-B05F-194A-890F-55E35837220F}" type="presOf" srcId="{582B8F92-0A4F-2140-ADFA-4789701E1FF9}" destId="{1446821C-F9FD-4B4D-A406-7CCCDC051A31}" srcOrd="0" destOrd="0" presId="urn:microsoft.com/office/officeart/2005/8/layout/vList3"/>
    <dgm:cxn modelId="{AE7D5E63-1469-614C-8A5E-BF766CB4A1CA}" type="presOf" srcId="{D45B5A90-503E-9143-9327-24DC086E85BA}" destId="{B18024B7-80E4-724D-95B0-B543BF507E0E}" srcOrd="0" destOrd="0" presId="urn:microsoft.com/office/officeart/2005/8/layout/vList3"/>
    <dgm:cxn modelId="{B0529A6B-AEA2-294C-B39A-86073FB18B7C}" srcId="{74505A9D-8041-C74B-9762-472814216C18}" destId="{582B8F92-0A4F-2140-ADFA-4789701E1FF9}" srcOrd="3" destOrd="0" parTransId="{06D378C6-1E2C-2E44-8498-CF3F0FACC9C4}" sibTransId="{1E350D2C-E6F4-1D47-8A2E-3535648AB909}"/>
    <dgm:cxn modelId="{AFD5567B-5D71-CC41-8DAA-227844A8C4A8}" type="presOf" srcId="{CD3EE521-A2A6-C243-98DC-E52F48C49551}" destId="{F6FFE903-6B94-1947-9369-A177B91F7C5E}" srcOrd="0" destOrd="0" presId="urn:microsoft.com/office/officeart/2005/8/layout/vList3"/>
    <dgm:cxn modelId="{BFE97E89-9FCB-0A42-A463-A26C588B2B90}" srcId="{74505A9D-8041-C74B-9762-472814216C18}" destId="{94773900-537C-7244-983D-F59443A90BB3}" srcOrd="1" destOrd="0" parTransId="{D4673672-E4D0-4D49-947C-5ADC00F579A6}" sibTransId="{B25EBD1E-57A2-8540-B48D-A3DB63A3AF7C}"/>
    <dgm:cxn modelId="{8F7B95B3-B5B9-624E-A92A-10332616DC11}" srcId="{74505A9D-8041-C74B-9762-472814216C18}" destId="{CD3EE521-A2A6-C243-98DC-E52F48C49551}" srcOrd="2" destOrd="0" parTransId="{7BAA4AA9-EDBE-354A-8964-2ABD6327164D}" sibTransId="{89809735-03D6-1B46-9C31-2B2F154E35B4}"/>
    <dgm:cxn modelId="{F560B9B3-E601-1745-A8AF-E6E83BE6188D}" srcId="{74505A9D-8041-C74B-9762-472814216C18}" destId="{D45B5A90-503E-9143-9327-24DC086E85BA}" srcOrd="0" destOrd="0" parTransId="{77A7478C-E47C-2F42-959A-C45B5F34CC47}" sibTransId="{B36D35AA-A2F9-1B43-AED5-D044878696CD}"/>
    <dgm:cxn modelId="{C2B71ED9-54B0-7346-94A4-13ED6CD35116}" type="presOf" srcId="{94773900-537C-7244-983D-F59443A90BB3}" destId="{7D1823C9-E12E-9242-A06D-5430938D1E92}" srcOrd="0" destOrd="0" presId="urn:microsoft.com/office/officeart/2005/8/layout/vList3"/>
    <dgm:cxn modelId="{422DA5DF-8DED-BE46-B797-B03A1E2CAF9C}" type="presOf" srcId="{74505A9D-8041-C74B-9762-472814216C18}" destId="{623BEB0B-AE5F-6348-B852-FFBCCF28667F}" srcOrd="0" destOrd="0" presId="urn:microsoft.com/office/officeart/2005/8/layout/vList3"/>
    <dgm:cxn modelId="{643E77F4-D7F8-7049-B833-5C5E993F2054}" srcId="{74505A9D-8041-C74B-9762-472814216C18}" destId="{032B50FE-1D53-8948-A8D5-2C12D590F915}" srcOrd="5" destOrd="0" parTransId="{FD14C297-9243-9149-8164-1125EEF63651}" sibTransId="{C878A5EA-7B5E-3048-96D0-2218D190AF92}"/>
    <dgm:cxn modelId="{43C74146-B4D8-6246-9E65-D7E313975E14}" type="presParOf" srcId="{623BEB0B-AE5F-6348-B852-FFBCCF28667F}" destId="{C72D315C-5A31-BB4C-8FF0-16260F860899}" srcOrd="0" destOrd="0" presId="urn:microsoft.com/office/officeart/2005/8/layout/vList3"/>
    <dgm:cxn modelId="{AE5B658D-6A4B-9A4A-990C-6ACF13AC549B}" type="presParOf" srcId="{C72D315C-5A31-BB4C-8FF0-16260F860899}" destId="{28665F0E-E982-5641-A21E-C3DB03ABA2B8}" srcOrd="0" destOrd="0" presId="urn:microsoft.com/office/officeart/2005/8/layout/vList3"/>
    <dgm:cxn modelId="{05223314-8BAD-8943-9EA6-199A30385118}" type="presParOf" srcId="{C72D315C-5A31-BB4C-8FF0-16260F860899}" destId="{B18024B7-80E4-724D-95B0-B543BF507E0E}" srcOrd="1" destOrd="0" presId="urn:microsoft.com/office/officeart/2005/8/layout/vList3"/>
    <dgm:cxn modelId="{F42ACC8A-05C7-B843-ADD0-3F77978960C6}" type="presParOf" srcId="{623BEB0B-AE5F-6348-B852-FFBCCF28667F}" destId="{30383D7A-F044-9E49-BCAF-BE91633060DB}" srcOrd="1" destOrd="0" presId="urn:microsoft.com/office/officeart/2005/8/layout/vList3"/>
    <dgm:cxn modelId="{AAAEF546-AC77-3542-8AE4-1382DFE987E7}" type="presParOf" srcId="{623BEB0B-AE5F-6348-B852-FFBCCF28667F}" destId="{1E262FBA-5C7D-E949-86A0-F0FBFE0A0400}" srcOrd="2" destOrd="0" presId="urn:microsoft.com/office/officeart/2005/8/layout/vList3"/>
    <dgm:cxn modelId="{1B42641A-2F66-7440-AB30-FF6162724442}" type="presParOf" srcId="{1E262FBA-5C7D-E949-86A0-F0FBFE0A0400}" destId="{25C000B2-937A-D94E-8497-D529FB078958}" srcOrd="0" destOrd="0" presId="urn:microsoft.com/office/officeart/2005/8/layout/vList3"/>
    <dgm:cxn modelId="{7C479390-BEC8-2346-AA9B-1747D78AE396}" type="presParOf" srcId="{1E262FBA-5C7D-E949-86A0-F0FBFE0A0400}" destId="{7D1823C9-E12E-9242-A06D-5430938D1E92}" srcOrd="1" destOrd="0" presId="urn:microsoft.com/office/officeart/2005/8/layout/vList3"/>
    <dgm:cxn modelId="{D090BDBA-C8A0-3148-BA9D-B755AD234596}" type="presParOf" srcId="{623BEB0B-AE5F-6348-B852-FFBCCF28667F}" destId="{1884CD05-0D6D-3A4C-B57F-9061840A38A1}" srcOrd="3" destOrd="0" presId="urn:microsoft.com/office/officeart/2005/8/layout/vList3"/>
    <dgm:cxn modelId="{20FA022B-C88B-0349-BCD8-56E886EE763A}" type="presParOf" srcId="{623BEB0B-AE5F-6348-B852-FFBCCF28667F}" destId="{B9BA32B2-F9F6-3E42-A8C2-5DA990D447EB}" srcOrd="4" destOrd="0" presId="urn:microsoft.com/office/officeart/2005/8/layout/vList3"/>
    <dgm:cxn modelId="{6F2A3662-34D3-EC42-90A4-320D7E92C842}" type="presParOf" srcId="{B9BA32B2-F9F6-3E42-A8C2-5DA990D447EB}" destId="{07FB308E-A366-AF41-9ECF-46AD3FD551E0}" srcOrd="0" destOrd="0" presId="urn:microsoft.com/office/officeart/2005/8/layout/vList3"/>
    <dgm:cxn modelId="{EB7CE3F9-1B30-7F40-8FC3-5013BC48AE3E}" type="presParOf" srcId="{B9BA32B2-F9F6-3E42-A8C2-5DA990D447EB}" destId="{F6FFE903-6B94-1947-9369-A177B91F7C5E}" srcOrd="1" destOrd="0" presId="urn:microsoft.com/office/officeart/2005/8/layout/vList3"/>
    <dgm:cxn modelId="{C3C6B9EB-16D5-F040-A46F-2891DFF6A8A6}" type="presParOf" srcId="{623BEB0B-AE5F-6348-B852-FFBCCF28667F}" destId="{8ABFD569-8D31-0F4C-AE4F-3D4F62AA79F5}" srcOrd="5" destOrd="0" presId="urn:microsoft.com/office/officeart/2005/8/layout/vList3"/>
    <dgm:cxn modelId="{30386C52-66A4-0B43-A37E-116B5FF23126}" type="presParOf" srcId="{623BEB0B-AE5F-6348-B852-FFBCCF28667F}" destId="{403BA331-0E53-EC4E-9E6D-19E8E7E1A3BB}" srcOrd="6" destOrd="0" presId="urn:microsoft.com/office/officeart/2005/8/layout/vList3"/>
    <dgm:cxn modelId="{EA17F249-7B65-8D44-A3E4-BF1C7E97D9D8}" type="presParOf" srcId="{403BA331-0E53-EC4E-9E6D-19E8E7E1A3BB}" destId="{79335B54-F8E2-0F46-A6E0-7CF45641D164}" srcOrd="0" destOrd="0" presId="urn:microsoft.com/office/officeart/2005/8/layout/vList3"/>
    <dgm:cxn modelId="{FCF2D7E3-FEE1-3742-AB00-E968B0F634FF}" type="presParOf" srcId="{403BA331-0E53-EC4E-9E6D-19E8E7E1A3BB}" destId="{1446821C-F9FD-4B4D-A406-7CCCDC051A31}" srcOrd="1" destOrd="0" presId="urn:microsoft.com/office/officeart/2005/8/layout/vList3"/>
    <dgm:cxn modelId="{0736A3EA-8CA8-C04A-8F0D-65D90C9574B3}" type="presParOf" srcId="{623BEB0B-AE5F-6348-B852-FFBCCF28667F}" destId="{338CC017-83A7-6540-86CD-7E5C927448CC}" srcOrd="7" destOrd="0" presId="urn:microsoft.com/office/officeart/2005/8/layout/vList3"/>
    <dgm:cxn modelId="{395A2293-0AE5-BA4C-A5AB-781AB7E5B65A}" type="presParOf" srcId="{623BEB0B-AE5F-6348-B852-FFBCCF28667F}" destId="{49C168AB-9F41-2F49-8BE8-CD548B31D6E6}" srcOrd="8" destOrd="0" presId="urn:microsoft.com/office/officeart/2005/8/layout/vList3"/>
    <dgm:cxn modelId="{5A2532EA-F059-6341-A393-45CBA502C93C}" type="presParOf" srcId="{49C168AB-9F41-2F49-8BE8-CD548B31D6E6}" destId="{3CFE6CDB-109A-9A48-9361-C644583BFC1C}" srcOrd="0" destOrd="0" presId="urn:microsoft.com/office/officeart/2005/8/layout/vList3"/>
    <dgm:cxn modelId="{9EDE2189-C5A3-2A49-8A41-4A222A8199A5}" type="presParOf" srcId="{49C168AB-9F41-2F49-8BE8-CD548B31D6E6}" destId="{00B81458-466D-7D4C-9236-7FD1CFA6776E}" srcOrd="1" destOrd="0" presId="urn:microsoft.com/office/officeart/2005/8/layout/vList3"/>
    <dgm:cxn modelId="{CC744E70-6D0C-884A-A8F5-0078EA3F2935}" type="presParOf" srcId="{623BEB0B-AE5F-6348-B852-FFBCCF28667F}" destId="{B09567C3-794C-F040-AC34-F445FA7B21BB}" srcOrd="9" destOrd="0" presId="urn:microsoft.com/office/officeart/2005/8/layout/vList3"/>
    <dgm:cxn modelId="{13B10B06-4023-6C44-82DB-5F42E6DB7884}" type="presParOf" srcId="{623BEB0B-AE5F-6348-B852-FFBCCF28667F}" destId="{E0F66BFA-FD5E-8141-9D2B-B69E0CC3BA1D}" srcOrd="10" destOrd="0" presId="urn:microsoft.com/office/officeart/2005/8/layout/vList3"/>
    <dgm:cxn modelId="{7C73EB49-DAD8-194A-8F5D-6407FE64060D}" type="presParOf" srcId="{E0F66BFA-FD5E-8141-9D2B-B69E0CC3BA1D}" destId="{DA3BF974-5241-6844-B174-B6A438720D3C}" srcOrd="0" destOrd="0" presId="urn:microsoft.com/office/officeart/2005/8/layout/vList3"/>
    <dgm:cxn modelId="{4E288C3B-F3E8-5141-B414-3B0C6771874F}" type="presParOf" srcId="{E0F66BFA-FD5E-8141-9D2B-B69E0CC3BA1D}" destId="{426161F3-3EF9-1A48-A78A-EE0CB0BBA8CB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18024B7-80E4-724D-95B0-B543BF507E0E}">
      <dsp:nvSpPr>
        <dsp:cNvPr id="0" name=""/>
        <dsp:cNvSpPr/>
      </dsp:nvSpPr>
      <dsp:spPr>
        <a:xfrm rot="10800000">
          <a:off x="1638485" y="731"/>
          <a:ext cx="5949449" cy="559759"/>
        </a:xfrm>
        <a:prstGeom prst="homePlate">
          <a:avLst/>
        </a:prstGeom>
        <a:solidFill>
          <a:schemeClr val="accent2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6838" tIns="95250" rIns="17780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500" b="0" i="0" kern="1200" dirty="0"/>
            <a:t>About Hepatitis C</a:t>
          </a:r>
          <a:endParaRPr lang="en-AU" sz="2500" kern="1200" dirty="0"/>
        </a:p>
      </dsp:txBody>
      <dsp:txXfrm rot="10800000">
        <a:off x="1778425" y="731"/>
        <a:ext cx="5809509" cy="559759"/>
      </dsp:txXfrm>
    </dsp:sp>
    <dsp:sp modelId="{28665F0E-E982-5641-A21E-C3DB03ABA2B8}">
      <dsp:nvSpPr>
        <dsp:cNvPr id="0" name=""/>
        <dsp:cNvSpPr/>
      </dsp:nvSpPr>
      <dsp:spPr>
        <a:xfrm>
          <a:off x="1358605" y="731"/>
          <a:ext cx="559759" cy="559759"/>
        </a:xfrm>
        <a:prstGeom prst="ellipse">
          <a:avLst/>
        </a:prstGeom>
        <a:blipFill>
          <a:blip xmlns:r="http://schemas.openxmlformats.org/officeDocument/2006/relationships" r:embed="rId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D1823C9-E12E-9242-A06D-5430938D1E92}">
      <dsp:nvSpPr>
        <dsp:cNvPr id="0" name=""/>
        <dsp:cNvSpPr/>
      </dsp:nvSpPr>
      <dsp:spPr>
        <a:xfrm rot="10800000">
          <a:off x="1638485" y="727582"/>
          <a:ext cx="5949449" cy="559759"/>
        </a:xfrm>
        <a:prstGeom prst="homePlate">
          <a:avLst/>
        </a:prstGeom>
        <a:solidFill>
          <a:schemeClr val="accent2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6838" tIns="95250" rIns="17780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500" b="0" i="0" kern="1200" dirty="0"/>
            <a:t>Problems / Questions</a:t>
          </a:r>
          <a:endParaRPr lang="en-AU" sz="2500" kern="1200" dirty="0"/>
        </a:p>
      </dsp:txBody>
      <dsp:txXfrm rot="10800000">
        <a:off x="1778425" y="727582"/>
        <a:ext cx="5809509" cy="559759"/>
      </dsp:txXfrm>
    </dsp:sp>
    <dsp:sp modelId="{25C000B2-937A-D94E-8497-D529FB078958}">
      <dsp:nvSpPr>
        <dsp:cNvPr id="0" name=""/>
        <dsp:cNvSpPr/>
      </dsp:nvSpPr>
      <dsp:spPr>
        <a:xfrm>
          <a:off x="1358605" y="727582"/>
          <a:ext cx="559759" cy="559759"/>
        </a:xfrm>
        <a:prstGeom prst="ellipse">
          <a:avLst/>
        </a:prstGeom>
        <a:blipFill>
          <a:blip xmlns:r="http://schemas.openxmlformats.org/officeDocument/2006/relationships"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6FFE903-6B94-1947-9369-A177B91F7C5E}">
      <dsp:nvSpPr>
        <dsp:cNvPr id="0" name=""/>
        <dsp:cNvSpPr/>
      </dsp:nvSpPr>
      <dsp:spPr>
        <a:xfrm rot="10800000">
          <a:off x="1638485" y="1454434"/>
          <a:ext cx="5949449" cy="559759"/>
        </a:xfrm>
        <a:prstGeom prst="homePlate">
          <a:avLst/>
        </a:prstGeom>
        <a:solidFill>
          <a:schemeClr val="accent2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6838" tIns="95250" rIns="17780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500" b="0" i="0" kern="1200"/>
            <a:t>Project Pipeline</a:t>
          </a:r>
          <a:endParaRPr lang="en-AU" sz="2500" kern="1200"/>
        </a:p>
      </dsp:txBody>
      <dsp:txXfrm rot="10800000">
        <a:off x="1778425" y="1454434"/>
        <a:ext cx="5809509" cy="559759"/>
      </dsp:txXfrm>
    </dsp:sp>
    <dsp:sp modelId="{07FB308E-A366-AF41-9ECF-46AD3FD551E0}">
      <dsp:nvSpPr>
        <dsp:cNvPr id="0" name=""/>
        <dsp:cNvSpPr/>
      </dsp:nvSpPr>
      <dsp:spPr>
        <a:xfrm>
          <a:off x="1358605" y="1454434"/>
          <a:ext cx="559759" cy="559759"/>
        </a:xfrm>
        <a:prstGeom prst="ellipse">
          <a:avLst/>
        </a:prstGeom>
        <a:blipFill>
          <a:blip xmlns:r="http://schemas.openxmlformats.org/officeDocument/2006/relationships"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446821C-F9FD-4B4D-A406-7CCCDC051A31}">
      <dsp:nvSpPr>
        <dsp:cNvPr id="0" name=""/>
        <dsp:cNvSpPr/>
      </dsp:nvSpPr>
      <dsp:spPr>
        <a:xfrm rot="10800000">
          <a:off x="1638485" y="2181286"/>
          <a:ext cx="5949449" cy="559759"/>
        </a:xfrm>
        <a:prstGeom prst="homePlate">
          <a:avLst/>
        </a:prstGeom>
        <a:solidFill>
          <a:schemeClr val="accent2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6838" tIns="95250" rIns="17780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500" b="0" i="0" kern="1200"/>
            <a:t>Data Set</a:t>
          </a:r>
          <a:endParaRPr lang="en-AU" sz="2500" kern="1200"/>
        </a:p>
      </dsp:txBody>
      <dsp:txXfrm rot="10800000">
        <a:off x="1778425" y="2181286"/>
        <a:ext cx="5809509" cy="559759"/>
      </dsp:txXfrm>
    </dsp:sp>
    <dsp:sp modelId="{79335B54-F8E2-0F46-A6E0-7CF45641D164}">
      <dsp:nvSpPr>
        <dsp:cNvPr id="0" name=""/>
        <dsp:cNvSpPr/>
      </dsp:nvSpPr>
      <dsp:spPr>
        <a:xfrm>
          <a:off x="1358605" y="2181286"/>
          <a:ext cx="559759" cy="559759"/>
        </a:xfrm>
        <a:prstGeom prst="ellipse">
          <a:avLst/>
        </a:prstGeom>
        <a:blipFill>
          <a:blip xmlns:r="http://schemas.openxmlformats.org/officeDocument/2006/relationships"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0B81458-466D-7D4C-9236-7FD1CFA6776E}">
      <dsp:nvSpPr>
        <dsp:cNvPr id="0" name=""/>
        <dsp:cNvSpPr/>
      </dsp:nvSpPr>
      <dsp:spPr>
        <a:xfrm rot="10800000">
          <a:off x="1638485" y="2908138"/>
          <a:ext cx="5949449" cy="559759"/>
        </a:xfrm>
        <a:prstGeom prst="homePlate">
          <a:avLst/>
        </a:prstGeom>
        <a:solidFill>
          <a:schemeClr val="accent2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6838" tIns="95250" rIns="17780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500" b="0" i="0" kern="1200" dirty="0"/>
            <a:t>Modelling</a:t>
          </a:r>
          <a:endParaRPr lang="en-AU" sz="2500" kern="1200" dirty="0"/>
        </a:p>
      </dsp:txBody>
      <dsp:txXfrm rot="10800000">
        <a:off x="1778425" y="2908138"/>
        <a:ext cx="5809509" cy="559759"/>
      </dsp:txXfrm>
    </dsp:sp>
    <dsp:sp modelId="{3CFE6CDB-109A-9A48-9361-C644583BFC1C}">
      <dsp:nvSpPr>
        <dsp:cNvPr id="0" name=""/>
        <dsp:cNvSpPr/>
      </dsp:nvSpPr>
      <dsp:spPr>
        <a:xfrm>
          <a:off x="1358605" y="2908138"/>
          <a:ext cx="559759" cy="559759"/>
        </a:xfrm>
        <a:prstGeom prst="ellipse">
          <a:avLst/>
        </a:prstGeom>
        <a:blipFill>
          <a:blip xmlns:r="http://schemas.openxmlformats.org/officeDocument/2006/relationships"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26161F3-3EF9-1A48-A78A-EE0CB0BBA8CB}">
      <dsp:nvSpPr>
        <dsp:cNvPr id="0" name=""/>
        <dsp:cNvSpPr/>
      </dsp:nvSpPr>
      <dsp:spPr>
        <a:xfrm rot="10800000">
          <a:off x="1638485" y="3634990"/>
          <a:ext cx="5949449" cy="559759"/>
        </a:xfrm>
        <a:prstGeom prst="homePlate">
          <a:avLst/>
        </a:prstGeom>
        <a:solidFill>
          <a:schemeClr val="accent2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6838" tIns="95250" rIns="17780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500" b="0" i="0" kern="1200" dirty="0"/>
            <a:t>Outcome and Summary</a:t>
          </a:r>
          <a:endParaRPr lang="en-AU" sz="2500" kern="1200" dirty="0"/>
        </a:p>
      </dsp:txBody>
      <dsp:txXfrm rot="10800000">
        <a:off x="1778425" y="3634990"/>
        <a:ext cx="5809509" cy="559759"/>
      </dsp:txXfrm>
    </dsp:sp>
    <dsp:sp modelId="{DA3BF974-5241-6844-B174-B6A438720D3C}">
      <dsp:nvSpPr>
        <dsp:cNvPr id="0" name=""/>
        <dsp:cNvSpPr/>
      </dsp:nvSpPr>
      <dsp:spPr>
        <a:xfrm>
          <a:off x="1358605" y="3634990"/>
          <a:ext cx="559759" cy="559759"/>
        </a:xfrm>
        <a:prstGeom prst="ellipse">
          <a:avLst/>
        </a:prstGeom>
        <a:blipFill>
          <a:blip xmlns:r="http://schemas.openxmlformats.org/officeDocument/2006/relationships"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099C55-288C-354C-B4CF-4A5929EACB7F}" type="datetimeFigureOut">
              <a:rPr lang="en-AU" smtClean="0"/>
              <a:t>19/9/20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0312EA-3AAE-3848-AA45-F6072970CF8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844893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abtestsonline.org.au/learning/Index-of-Conditions/liver-disease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www.labtestsonline.org.au/learning/Glossary/jaundice" TargetMode="External"/><Relationship Id="rId4" Type="http://schemas.openxmlformats.org/officeDocument/2006/relationships/hyperlink" Target="https://www.labtestsonline.org.au/learning/Glossary/enzyme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abtestsonline.org.au/learning/Glossary/enzyme" TargetMode="External"/><Relationship Id="rId7" Type="http://schemas.openxmlformats.org/officeDocument/2006/relationships/hyperlink" Target="https://www.labtestsonline.org.au/learning/Glossary/infection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www.labtestsonline.org.au/learning/Glossary/acute" TargetMode="External"/><Relationship Id="rId5" Type="http://schemas.openxmlformats.org/officeDocument/2006/relationships/hyperlink" Target="https://www.labtestsonline.org.au/learning/Glossary/virus" TargetMode="External"/><Relationship Id="rId4" Type="http://schemas.openxmlformats.org/officeDocument/2006/relationships/hyperlink" Target="https://www.labtestsonline.org.au/learning/Index-of-Conditions/hep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0312EA-3AAE-3848-AA45-F6072970CF82}" type="slidenum">
              <a:rPr lang="en-AU" smtClean="0"/>
              <a:t>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405720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ALB: Low albumin levels can suggest </a:t>
            </a:r>
            <a:r>
              <a:rPr lang="en-A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liver disease</a:t>
            </a: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A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BIL: Doctors may request bilirubin tests (along with other tests, especially when jaundice is present) to determine if liver damage exists.</a:t>
            </a:r>
          </a:p>
          <a:p>
            <a:endParaRPr lang="en-A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CHE: </a:t>
            </a:r>
            <a:r>
              <a:rPr lang="en-A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Cholinesterases</a:t>
            </a: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are </a:t>
            </a:r>
            <a:r>
              <a:rPr lang="en-A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enzymes</a:t>
            </a: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that are involved in the proper functioning of the nervous system, Significantly decreased cholinesterase activity levels usually indicate excessive absorption of organo-phosphate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(pesticide)</a:t>
            </a: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compounds.</a:t>
            </a:r>
          </a:p>
          <a:p>
            <a:endParaRPr lang="en-A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addition to inherited deficiency and exposure to organophosphates, reduced cholinesterase levels can also be caused by chronic liver disease and malnutrition.</a:t>
            </a:r>
          </a:p>
          <a:p>
            <a:endParaRPr lang="en-A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A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GGT (Gamma glutamyl transferase):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Some of the symptoms of liver injury include </a:t>
            </a:r>
            <a:r>
              <a:rPr lang="en-A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jaundice</a:t>
            </a: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nausea, vomiting, abdominal (around the stomach area) swelling, abdominal pain, pruritus , </a:t>
            </a:r>
            <a:r>
              <a:rPr lang="en-A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AU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pruəráitəs</a:t>
            </a: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(severe itching), and tiredness.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Raised GGT levels indicate that something is going on with your liver but not specifically what. In general, the higher the level the greater the damage to your liver. </a:t>
            </a: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0312EA-3AAE-3848-AA45-F6072970CF82}" type="slidenum">
              <a:rPr lang="en-AU" smtClean="0"/>
              <a:t>10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581424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AST (</a:t>
            </a:r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Aspartate </a:t>
            </a:r>
            <a:r>
              <a:rPr lang="en-AU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əˈspɑːteɪt</a:t>
            </a:r>
            <a:r>
              <a:rPr lang="en-AU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aminotransferase</a:t>
            </a:r>
            <a:r>
              <a:rPr lang="en-AU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Aspartate </a:t>
            </a:r>
            <a:r>
              <a:rPr lang="en-A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aminostransferase</a:t>
            </a: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(AST) is an </a:t>
            </a:r>
            <a:r>
              <a:rPr lang="en-A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enzyme</a:t>
            </a: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found mostly in the liver, red blood cells, heart and other muscles. When liver, red blood cells, heart or muscle cells are injured, they release AST into the blood.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AST levels are usually not as high, often less than 4 times the highest normal level. In chronic hepatitis, AST often varies between normal and slightly increased, so doctors might request the test regularly to determine the pattern of change.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Very high levels of AST (more than 10 times the highest normal level) are usually due to a rapidly developing liver disease called acute </a:t>
            </a:r>
            <a:r>
              <a:rPr lang="en-A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hepatitis</a:t>
            </a: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which is often due to a </a:t>
            </a:r>
            <a:r>
              <a:rPr lang="en-A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virus</a:t>
            </a: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infection. </a:t>
            </a:r>
          </a:p>
          <a:p>
            <a:endParaRPr lang="en-A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ALT (</a:t>
            </a:r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Alanine </a:t>
            </a:r>
            <a:r>
              <a:rPr lang="en-GB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aminotransferas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Very high levels of ALT (more than 10 times the highest normal level) are usually due to </a:t>
            </a:r>
            <a:r>
              <a:rPr lang="en-A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/>
              </a:rPr>
              <a:t>acute</a:t>
            </a: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(short-term) </a:t>
            </a:r>
            <a:r>
              <a:rPr lang="en-A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hepatitis</a:t>
            </a: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often due to a </a:t>
            </a:r>
            <a:r>
              <a:rPr lang="en-A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virus</a:t>
            </a: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A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/>
              </a:rPr>
              <a:t>infection</a:t>
            </a: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  <a:endParaRPr lang="en-AU" dirty="0"/>
          </a:p>
          <a:p>
            <a:endParaRPr lang="en-AU" dirty="0"/>
          </a:p>
          <a:p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Alkaline phosphatase (</a:t>
            </a:r>
            <a:r>
              <a:rPr lang="en-A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ˈ</a:t>
            </a:r>
            <a:r>
              <a:rPr lang="en-AU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fɒsfəteɪz</a:t>
            </a:r>
            <a:r>
              <a:rPr lang="en-A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(ALP): Raised levels of ALP are usually due to a disorder of either the bone or liver.</a:t>
            </a:r>
          </a:p>
          <a:p>
            <a:endParaRPr lang="en-A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CREA: Increased creatinine (</a:t>
            </a:r>
            <a:r>
              <a:rPr lang="en-A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AU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kriǽtənìːn</a:t>
            </a:r>
            <a:r>
              <a:rPr lang="en-A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levels in the blood suggest diseases that affect kidney function.</a:t>
            </a:r>
            <a:endParaRPr lang="en-AU" dirty="0"/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0312EA-3AAE-3848-AA45-F6072970CF82}" type="slidenum">
              <a:rPr lang="en-AU" smtClean="0"/>
              <a:t>11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149607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0312EA-3AAE-3848-AA45-F6072970CF82}" type="slidenum">
              <a:rPr lang="en-AU" smtClean="0"/>
              <a:t>12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666597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0312EA-3AAE-3848-AA45-F6072970CF82}" type="slidenum">
              <a:rPr lang="en-AU" smtClean="0"/>
              <a:t>13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525709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average=samples says the function to compute recall for each instance, and returns the average. Use it for multilabel classification.</a:t>
            </a: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0312EA-3AAE-3848-AA45-F6072970CF82}" type="slidenum">
              <a:rPr lang="en-AU" smtClean="0"/>
              <a:t>14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423487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0312EA-3AAE-3848-AA45-F6072970CF82}" type="slidenum">
              <a:rPr lang="en-AU" smtClean="0"/>
              <a:t>17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037143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9/19/20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9/19/20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9/19/20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9/19/20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9/19/20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9/19/20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9/19/20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9/19/20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9/19/20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9/19/20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9/19/20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9/19/20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9/19/20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9/19/20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9/19/20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9/19/20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9/19/20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microsoft.com/office/2007/relationships/hdphoto" Target="../media/hdphoto1.wdp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6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5.png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sharpenSoften amount="-100000"/>
                    </a14:imgEffect>
                    <a14:imgEffect>
                      <a14:saturation sat="91000"/>
                    </a14:imgEffect>
                    <a14:imgEffect>
                      <a14:brightnessContrast bright="72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9/19/20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1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2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tiff"/><Relationship Id="rId3" Type="http://schemas.openxmlformats.org/officeDocument/2006/relationships/image" Target="../media/image3.png"/><Relationship Id="rId7" Type="http://schemas.openxmlformats.org/officeDocument/2006/relationships/image" Target="../media/image33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35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tiff"/><Relationship Id="rId5" Type="http://schemas.openxmlformats.org/officeDocument/2006/relationships/image" Target="../media/image38.tiff"/><Relationship Id="rId4" Type="http://schemas.openxmlformats.org/officeDocument/2006/relationships/image" Target="../media/image37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tif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tiff"/><Relationship Id="rId7" Type="http://schemas.openxmlformats.org/officeDocument/2006/relationships/image" Target="../media/image46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svg"/><Relationship Id="rId4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tiff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svg"/><Relationship Id="rId3" Type="http://schemas.openxmlformats.org/officeDocument/2006/relationships/image" Target="../media/image16.svg"/><Relationship Id="rId7" Type="http://schemas.openxmlformats.org/officeDocument/2006/relationships/image" Target="../media/image20.svg"/><Relationship Id="rId12" Type="http://schemas.openxmlformats.org/officeDocument/2006/relationships/image" Target="../media/image2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svg"/><Relationship Id="rId5" Type="http://schemas.openxmlformats.org/officeDocument/2006/relationships/image" Target="../media/image18.sv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sv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DE27238C-8EAF-4098-86E6-7723B7DAE6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 36">
            <a:extLst>
              <a:ext uri="{FF2B5EF4-FFF2-40B4-BE49-F238E27FC236}">
                <a16:creationId xmlns:a16="http://schemas.microsoft.com/office/drawing/2014/main" id="{992F97B1-1891-4FCC-9E5F-BA97EDB48F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351010" y="0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60000"/>
              <a:lumOff val="40000"/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2" name="Freeform: Shape 31">
            <a:extLst>
              <a:ext uri="{FF2B5EF4-FFF2-40B4-BE49-F238E27FC236}">
                <a16:creationId xmlns:a16="http://schemas.microsoft.com/office/drawing/2014/main" id="{78C6C821-FEE1-4EB6-9590-C021440C77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0"/>
            <a:ext cx="9700459" cy="6858001"/>
          </a:xfrm>
          <a:custGeom>
            <a:avLst/>
            <a:gdLst>
              <a:gd name="connsiteX0" fmla="*/ 0 w 9700459"/>
              <a:gd name="connsiteY0" fmla="*/ 0 h 6858001"/>
              <a:gd name="connsiteX1" fmla="*/ 1323975 w 9700459"/>
              <a:gd name="connsiteY1" fmla="*/ 0 h 6858001"/>
              <a:gd name="connsiteX2" fmla="*/ 1517015 w 9700459"/>
              <a:gd name="connsiteY2" fmla="*/ 0 h 6858001"/>
              <a:gd name="connsiteX3" fmla="*/ 3241265 w 9700459"/>
              <a:gd name="connsiteY3" fmla="*/ 0 h 6858001"/>
              <a:gd name="connsiteX4" fmla="*/ 3241265 w 9700459"/>
              <a:gd name="connsiteY4" fmla="*/ 1 h 6858001"/>
              <a:gd name="connsiteX5" fmla="*/ 8355744 w 9700459"/>
              <a:gd name="connsiteY5" fmla="*/ 1 h 6858001"/>
              <a:gd name="connsiteX6" fmla="*/ 8355744 w 9700459"/>
              <a:gd name="connsiteY6" fmla="*/ 0 h 6858001"/>
              <a:gd name="connsiteX7" fmla="*/ 9699282 w 9700459"/>
              <a:gd name="connsiteY7" fmla="*/ 0 h 6858001"/>
              <a:gd name="connsiteX8" fmla="*/ 9674237 w 9700459"/>
              <a:gd name="connsiteY8" fmla="*/ 155677 h 6858001"/>
              <a:gd name="connsiteX9" fmla="*/ 9650368 w 9700459"/>
              <a:gd name="connsiteY9" fmla="*/ 310668 h 6858001"/>
              <a:gd name="connsiteX10" fmla="*/ 9627004 w 9700459"/>
              <a:gd name="connsiteY10" fmla="*/ 466344 h 6858001"/>
              <a:gd name="connsiteX11" fmla="*/ 9607001 w 9700459"/>
              <a:gd name="connsiteY11" fmla="*/ 622707 h 6858001"/>
              <a:gd name="connsiteX12" fmla="*/ 9586830 w 9700459"/>
              <a:gd name="connsiteY12" fmla="*/ 778383 h 6858001"/>
              <a:gd name="connsiteX13" fmla="*/ 9568004 w 9700459"/>
              <a:gd name="connsiteY13" fmla="*/ 934746 h 6858001"/>
              <a:gd name="connsiteX14" fmla="*/ 9551868 w 9700459"/>
              <a:gd name="connsiteY14" fmla="*/ 1089051 h 6858001"/>
              <a:gd name="connsiteX15" fmla="*/ 9536572 w 9700459"/>
              <a:gd name="connsiteY15" fmla="*/ 1245413 h 6858001"/>
              <a:gd name="connsiteX16" fmla="*/ 9522620 w 9700459"/>
              <a:gd name="connsiteY16" fmla="*/ 1401090 h 6858001"/>
              <a:gd name="connsiteX17" fmla="*/ 9510518 w 9700459"/>
              <a:gd name="connsiteY17" fmla="*/ 1554023 h 6858001"/>
              <a:gd name="connsiteX18" fmla="*/ 9498415 w 9700459"/>
              <a:gd name="connsiteY18" fmla="*/ 1709014 h 6858001"/>
              <a:gd name="connsiteX19" fmla="*/ 9488330 w 9700459"/>
              <a:gd name="connsiteY19" fmla="*/ 1861947 h 6858001"/>
              <a:gd name="connsiteX20" fmla="*/ 9480430 w 9700459"/>
              <a:gd name="connsiteY20" fmla="*/ 2014881 h 6858001"/>
              <a:gd name="connsiteX21" fmla="*/ 9472193 w 9700459"/>
              <a:gd name="connsiteY21" fmla="*/ 2167128 h 6858001"/>
              <a:gd name="connsiteX22" fmla="*/ 9465302 w 9700459"/>
              <a:gd name="connsiteY22" fmla="*/ 2318004 h 6858001"/>
              <a:gd name="connsiteX23" fmla="*/ 9460427 w 9700459"/>
              <a:gd name="connsiteY23" fmla="*/ 2467509 h 6858001"/>
              <a:gd name="connsiteX24" fmla="*/ 9456225 w 9700459"/>
              <a:gd name="connsiteY24" fmla="*/ 2617013 h 6858001"/>
              <a:gd name="connsiteX25" fmla="*/ 9452191 w 9700459"/>
              <a:gd name="connsiteY25" fmla="*/ 2765146 h 6858001"/>
              <a:gd name="connsiteX26" fmla="*/ 9450342 w 9700459"/>
              <a:gd name="connsiteY26" fmla="*/ 2911221 h 6858001"/>
              <a:gd name="connsiteX27" fmla="*/ 9448325 w 9700459"/>
              <a:gd name="connsiteY27" fmla="*/ 3057297 h 6858001"/>
              <a:gd name="connsiteX28" fmla="*/ 9447316 w 9700459"/>
              <a:gd name="connsiteY28" fmla="*/ 3201315 h 6858001"/>
              <a:gd name="connsiteX29" fmla="*/ 9448325 w 9700459"/>
              <a:gd name="connsiteY29" fmla="*/ 3343961 h 6858001"/>
              <a:gd name="connsiteX30" fmla="*/ 9448325 w 9700459"/>
              <a:gd name="connsiteY30" fmla="*/ 3485236 h 6858001"/>
              <a:gd name="connsiteX31" fmla="*/ 9450342 w 9700459"/>
              <a:gd name="connsiteY31" fmla="*/ 3625139 h 6858001"/>
              <a:gd name="connsiteX32" fmla="*/ 9453367 w 9700459"/>
              <a:gd name="connsiteY32" fmla="*/ 3762299 h 6858001"/>
              <a:gd name="connsiteX33" fmla="*/ 9456225 w 9700459"/>
              <a:gd name="connsiteY33" fmla="*/ 3898087 h 6858001"/>
              <a:gd name="connsiteX34" fmla="*/ 9459419 w 9700459"/>
              <a:gd name="connsiteY34" fmla="*/ 4031133 h 6858001"/>
              <a:gd name="connsiteX35" fmla="*/ 9464293 w 9700459"/>
              <a:gd name="connsiteY35" fmla="*/ 4163492 h 6858001"/>
              <a:gd name="connsiteX36" fmla="*/ 9469504 w 9700459"/>
              <a:gd name="connsiteY36" fmla="*/ 4293793 h 6858001"/>
              <a:gd name="connsiteX37" fmla="*/ 9474210 w 9700459"/>
              <a:gd name="connsiteY37" fmla="*/ 4421352 h 6858001"/>
              <a:gd name="connsiteX38" fmla="*/ 9487490 w 9700459"/>
              <a:gd name="connsiteY38" fmla="*/ 4670298 h 6858001"/>
              <a:gd name="connsiteX39" fmla="*/ 9501609 w 9700459"/>
              <a:gd name="connsiteY39" fmla="*/ 4908956 h 6858001"/>
              <a:gd name="connsiteX40" fmla="*/ 9516401 w 9700459"/>
              <a:gd name="connsiteY40" fmla="*/ 5138013 h 6858001"/>
              <a:gd name="connsiteX41" fmla="*/ 9532706 w 9700459"/>
              <a:gd name="connsiteY41" fmla="*/ 5354726 h 6858001"/>
              <a:gd name="connsiteX42" fmla="*/ 9549683 w 9700459"/>
              <a:gd name="connsiteY42" fmla="*/ 5561838 h 6858001"/>
              <a:gd name="connsiteX43" fmla="*/ 9568004 w 9700459"/>
              <a:gd name="connsiteY43" fmla="*/ 5753862 h 6858001"/>
              <a:gd name="connsiteX44" fmla="*/ 9585990 w 9700459"/>
              <a:gd name="connsiteY44" fmla="*/ 5934227 h 6858001"/>
              <a:gd name="connsiteX45" fmla="*/ 9603975 w 9700459"/>
              <a:gd name="connsiteY45" fmla="*/ 6100191 h 6858001"/>
              <a:gd name="connsiteX46" fmla="*/ 9620952 w 9700459"/>
              <a:gd name="connsiteY46" fmla="*/ 6252438 h 6858001"/>
              <a:gd name="connsiteX47" fmla="*/ 9637089 w 9700459"/>
              <a:gd name="connsiteY47" fmla="*/ 6387541 h 6858001"/>
              <a:gd name="connsiteX48" fmla="*/ 9652385 w 9700459"/>
              <a:gd name="connsiteY48" fmla="*/ 6509613 h 6858001"/>
              <a:gd name="connsiteX49" fmla="*/ 9665160 w 9700459"/>
              <a:gd name="connsiteY49" fmla="*/ 6612483 h 6858001"/>
              <a:gd name="connsiteX50" fmla="*/ 9677262 w 9700459"/>
              <a:gd name="connsiteY50" fmla="*/ 6698894 h 6858001"/>
              <a:gd name="connsiteX51" fmla="*/ 9694576 w 9700459"/>
              <a:gd name="connsiteY51" fmla="*/ 6817538 h 6858001"/>
              <a:gd name="connsiteX52" fmla="*/ 9700459 w 9700459"/>
              <a:gd name="connsiteY52" fmla="*/ 6858000 h 6858001"/>
              <a:gd name="connsiteX53" fmla="*/ 8795105 w 9700459"/>
              <a:gd name="connsiteY53" fmla="*/ 6858000 h 6858001"/>
              <a:gd name="connsiteX54" fmla="*/ 8795105 w 9700459"/>
              <a:gd name="connsiteY54" fmla="*/ 6858001 h 6858001"/>
              <a:gd name="connsiteX55" fmla="*/ 2704541 w 9700459"/>
              <a:gd name="connsiteY55" fmla="*/ 6858001 h 6858001"/>
              <a:gd name="connsiteX56" fmla="*/ 2704541 w 9700459"/>
              <a:gd name="connsiteY56" fmla="*/ 6858000 h 6858001"/>
              <a:gd name="connsiteX57" fmla="*/ 1517015 w 9700459"/>
              <a:gd name="connsiteY57" fmla="*/ 6858000 h 6858001"/>
              <a:gd name="connsiteX58" fmla="*/ 1323975 w 9700459"/>
              <a:gd name="connsiteY58" fmla="*/ 6858000 h 6858001"/>
              <a:gd name="connsiteX59" fmla="*/ 0 w 9700459"/>
              <a:gd name="connsiteY5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9700459" h="6858001">
                <a:moveTo>
                  <a:pt x="0" y="0"/>
                </a:moveTo>
                <a:lnTo>
                  <a:pt x="1323975" y="0"/>
                </a:lnTo>
                <a:lnTo>
                  <a:pt x="1517015" y="0"/>
                </a:lnTo>
                <a:lnTo>
                  <a:pt x="3241265" y="0"/>
                </a:lnTo>
                <a:lnTo>
                  <a:pt x="3241265" y="1"/>
                </a:lnTo>
                <a:lnTo>
                  <a:pt x="8355744" y="1"/>
                </a:lnTo>
                <a:lnTo>
                  <a:pt x="8355744" y="0"/>
                </a:lnTo>
                <a:lnTo>
                  <a:pt x="9699282" y="0"/>
                </a:lnTo>
                <a:lnTo>
                  <a:pt x="9674237" y="155677"/>
                </a:lnTo>
                <a:lnTo>
                  <a:pt x="9650368" y="310668"/>
                </a:lnTo>
                <a:lnTo>
                  <a:pt x="9627004" y="466344"/>
                </a:lnTo>
                <a:lnTo>
                  <a:pt x="9607001" y="622707"/>
                </a:lnTo>
                <a:lnTo>
                  <a:pt x="9586830" y="778383"/>
                </a:lnTo>
                <a:lnTo>
                  <a:pt x="9568004" y="934746"/>
                </a:lnTo>
                <a:lnTo>
                  <a:pt x="9551868" y="1089051"/>
                </a:lnTo>
                <a:lnTo>
                  <a:pt x="9536572" y="1245413"/>
                </a:lnTo>
                <a:lnTo>
                  <a:pt x="9522620" y="1401090"/>
                </a:lnTo>
                <a:lnTo>
                  <a:pt x="9510518" y="1554023"/>
                </a:lnTo>
                <a:lnTo>
                  <a:pt x="9498415" y="1709014"/>
                </a:lnTo>
                <a:lnTo>
                  <a:pt x="9488330" y="1861947"/>
                </a:lnTo>
                <a:lnTo>
                  <a:pt x="9480430" y="2014881"/>
                </a:lnTo>
                <a:lnTo>
                  <a:pt x="9472193" y="2167128"/>
                </a:lnTo>
                <a:lnTo>
                  <a:pt x="9465302" y="2318004"/>
                </a:lnTo>
                <a:lnTo>
                  <a:pt x="9460427" y="2467509"/>
                </a:lnTo>
                <a:lnTo>
                  <a:pt x="9456225" y="2617013"/>
                </a:lnTo>
                <a:lnTo>
                  <a:pt x="9452191" y="2765146"/>
                </a:lnTo>
                <a:lnTo>
                  <a:pt x="9450342" y="2911221"/>
                </a:lnTo>
                <a:lnTo>
                  <a:pt x="9448325" y="3057297"/>
                </a:lnTo>
                <a:lnTo>
                  <a:pt x="9447316" y="3201315"/>
                </a:lnTo>
                <a:lnTo>
                  <a:pt x="9448325" y="3343961"/>
                </a:lnTo>
                <a:lnTo>
                  <a:pt x="9448325" y="3485236"/>
                </a:lnTo>
                <a:lnTo>
                  <a:pt x="9450342" y="3625139"/>
                </a:lnTo>
                <a:lnTo>
                  <a:pt x="9453367" y="3762299"/>
                </a:lnTo>
                <a:lnTo>
                  <a:pt x="9456225" y="3898087"/>
                </a:lnTo>
                <a:lnTo>
                  <a:pt x="9459419" y="4031133"/>
                </a:lnTo>
                <a:lnTo>
                  <a:pt x="9464293" y="4163492"/>
                </a:lnTo>
                <a:lnTo>
                  <a:pt x="9469504" y="4293793"/>
                </a:lnTo>
                <a:lnTo>
                  <a:pt x="9474210" y="4421352"/>
                </a:lnTo>
                <a:lnTo>
                  <a:pt x="9487490" y="4670298"/>
                </a:lnTo>
                <a:lnTo>
                  <a:pt x="9501609" y="4908956"/>
                </a:lnTo>
                <a:lnTo>
                  <a:pt x="9516401" y="5138013"/>
                </a:lnTo>
                <a:lnTo>
                  <a:pt x="9532706" y="5354726"/>
                </a:lnTo>
                <a:lnTo>
                  <a:pt x="9549683" y="5561838"/>
                </a:lnTo>
                <a:lnTo>
                  <a:pt x="9568004" y="5753862"/>
                </a:lnTo>
                <a:lnTo>
                  <a:pt x="9585990" y="5934227"/>
                </a:lnTo>
                <a:lnTo>
                  <a:pt x="9603975" y="6100191"/>
                </a:lnTo>
                <a:lnTo>
                  <a:pt x="9620952" y="6252438"/>
                </a:lnTo>
                <a:lnTo>
                  <a:pt x="9637089" y="6387541"/>
                </a:lnTo>
                <a:lnTo>
                  <a:pt x="9652385" y="6509613"/>
                </a:lnTo>
                <a:lnTo>
                  <a:pt x="9665160" y="6612483"/>
                </a:lnTo>
                <a:lnTo>
                  <a:pt x="9677262" y="6698894"/>
                </a:lnTo>
                <a:lnTo>
                  <a:pt x="9694576" y="6817538"/>
                </a:lnTo>
                <a:lnTo>
                  <a:pt x="9700459" y="6858000"/>
                </a:lnTo>
                <a:lnTo>
                  <a:pt x="8795105" y="6858000"/>
                </a:lnTo>
                <a:lnTo>
                  <a:pt x="8795105" y="6858001"/>
                </a:lnTo>
                <a:lnTo>
                  <a:pt x="2704541" y="6858001"/>
                </a:lnTo>
                <a:lnTo>
                  <a:pt x="2704541" y="6858000"/>
                </a:lnTo>
                <a:lnTo>
                  <a:pt x="1517015" y="6858000"/>
                </a:lnTo>
                <a:lnTo>
                  <a:pt x="1323975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BCB89E-30AC-9A4D-93F3-BF0D8349FA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6974911" cy="861420"/>
          </a:xfrm>
        </p:spPr>
        <p:txBody>
          <a:bodyPr>
            <a:normAutofit/>
          </a:bodyPr>
          <a:lstStyle/>
          <a:p>
            <a:r>
              <a:rPr lang="en-AU">
                <a:solidFill>
                  <a:schemeClr val="tx1">
                    <a:lumMod val="85000"/>
                    <a:lumOff val="15000"/>
                  </a:schemeClr>
                </a:solidFill>
              </a:rPr>
              <a:t>Sang DON Lee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2F5452-FDFB-F340-89B9-2ED35981D3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7668725" cy="3329581"/>
          </a:xfrm>
        </p:spPr>
        <p:txBody>
          <a:bodyPr>
            <a:normAutofit/>
          </a:bodyPr>
          <a:lstStyle/>
          <a:p>
            <a:r>
              <a:rPr lang="en-AU" dirty="0"/>
              <a:t>HEPATISIS C Detection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61A74B3-E247-44D4-8C48-FAE8E20564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8934787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8">
            <a:extLst>
              <a:ext uri="{FF2B5EF4-FFF2-40B4-BE49-F238E27FC236}">
                <a16:creationId xmlns:a16="http://schemas.microsoft.com/office/drawing/2014/main" id="{C9ECDD5C-152A-4CC7-8333-0F367B3A6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20" name="Picture 10">
            <a:extLst>
              <a:ext uri="{FF2B5EF4-FFF2-40B4-BE49-F238E27FC236}">
                <a16:creationId xmlns:a16="http://schemas.microsoft.com/office/drawing/2014/main" id="{7F5C92A3-369B-43F3-BDCE-E560B1B0E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22" name="Oval 12">
            <a:extLst>
              <a:ext uri="{FF2B5EF4-FFF2-40B4-BE49-F238E27FC236}">
                <a16:creationId xmlns:a16="http://schemas.microsoft.com/office/drawing/2014/main" id="{AEBE9F1A-B38D-446E-83AE-14B17CE77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4" name="Picture 14">
            <a:extLst>
              <a:ext uri="{FF2B5EF4-FFF2-40B4-BE49-F238E27FC236}">
                <a16:creationId xmlns:a16="http://schemas.microsoft.com/office/drawing/2014/main" id="{915B5014-A7EC-4BA6-9C83-8840CF81D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22C43AB-86D7-420D-8AD7-DC0A15FDD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5E3EB826-A471-488F-9E8A-D65528A3C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FB3CEA1-88D9-42FB-88ED-1E9807FE6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A6C928E-4252-4F33-8C34-E50A12A31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390319B-89C2-4243-AC29-CA5813D74D28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31696" y="480060"/>
            <a:ext cx="8067610" cy="5937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1444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9ECDD5C-152A-4CC7-8333-0F367B3A6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F5C92A3-369B-43F3-BDCE-E560B1B0E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AEBE9F1A-B38D-446E-83AE-14B17CE77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15B5014-A7EC-4BA6-9C83-8840CF81D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22C43AB-86D7-420D-8AD7-DC0A15FDD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5E3EB826-A471-488F-9E8A-D65528A3C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FB3CEA1-88D9-42FB-88ED-1E9807FE6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A6C928E-4252-4F33-8C34-E50A12A31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CD0602-1D22-DE48-8322-062BE6138DA5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9424" y="470490"/>
            <a:ext cx="8071225" cy="590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6090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7C789-8C68-8F41-81E3-866B067F80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Feature Selections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C4C950-FF4C-354B-884F-0162E8861B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Forward Feature Selections</a:t>
            </a:r>
          </a:p>
          <a:p>
            <a:r>
              <a:rPr lang="en-AU" dirty="0"/>
              <a:t>Executed coefficient based on </a:t>
            </a:r>
            <a:r>
              <a:rPr lang="en-AU" dirty="0" err="1"/>
              <a:t>LogisticRegression</a:t>
            </a:r>
            <a:r>
              <a:rPr lang="en-AU" dirty="0"/>
              <a:t>(), SVC ()</a:t>
            </a:r>
          </a:p>
          <a:p>
            <a:r>
              <a:rPr lang="en-AU" dirty="0"/>
              <a:t>As the dataset contain multiclass categories, every class returns different co-efficiencies between the features</a:t>
            </a:r>
          </a:p>
          <a:p>
            <a:r>
              <a:rPr lang="en-AU" dirty="0"/>
              <a:t>Thus, applied all features (total 11) into each model</a:t>
            </a:r>
          </a:p>
        </p:txBody>
      </p:sp>
    </p:spTree>
    <p:extLst>
      <p:ext uri="{BB962C8B-B14F-4D97-AF65-F5344CB8AC3E}">
        <p14:creationId xmlns:p14="http://schemas.microsoft.com/office/powerpoint/2010/main" val="32666394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9ECDD5C-152A-4CC7-8333-0F367B3A6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F5C92A3-369B-43F3-BDCE-E560B1B0E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AEBE9F1A-B38D-446E-83AE-14B17CE77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15B5014-A7EC-4BA6-9C83-8840CF81D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22C43AB-86D7-420D-8AD7-DC0A15FDD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5E3EB826-A471-488F-9E8A-D65528A3C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FB3CEA1-88D9-42FB-88ED-1E9807FE6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A6C928E-4252-4F33-8C34-E50A12A31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25CCDE9-D262-FB4E-A2B3-D2A97D3FB460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37253" y="2001290"/>
            <a:ext cx="3903364" cy="3844813"/>
          </a:xfrm>
          <a:prstGeom prst="rect">
            <a:avLst/>
          </a:prstGeom>
          <a:effectLst/>
        </p:spPr>
      </p:pic>
      <p:graphicFrame>
        <p:nvGraphicFramePr>
          <p:cNvPr id="14" name="Table 11">
            <a:extLst>
              <a:ext uri="{FF2B5EF4-FFF2-40B4-BE49-F238E27FC236}">
                <a16:creationId xmlns:a16="http://schemas.microsoft.com/office/drawing/2014/main" id="{B69B123A-BB69-A245-90BB-05853D5C0F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6331167"/>
              </p:ext>
            </p:extLst>
          </p:nvPr>
        </p:nvGraphicFramePr>
        <p:xfrm>
          <a:off x="699042" y="1700784"/>
          <a:ext cx="3460004" cy="1645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8969">
                  <a:extLst>
                    <a:ext uri="{9D8B030D-6E8A-4147-A177-3AD203B41FA5}">
                      <a16:colId xmlns:a16="http://schemas.microsoft.com/office/drawing/2014/main" val="3732624012"/>
                    </a:ext>
                  </a:extLst>
                </a:gridCol>
                <a:gridCol w="847493">
                  <a:extLst>
                    <a:ext uri="{9D8B030D-6E8A-4147-A177-3AD203B41FA5}">
                      <a16:colId xmlns:a16="http://schemas.microsoft.com/office/drawing/2014/main" val="1026861060"/>
                    </a:ext>
                  </a:extLst>
                </a:gridCol>
                <a:gridCol w="702527">
                  <a:extLst>
                    <a:ext uri="{9D8B030D-6E8A-4147-A177-3AD203B41FA5}">
                      <a16:colId xmlns:a16="http://schemas.microsoft.com/office/drawing/2014/main" val="3867587328"/>
                    </a:ext>
                  </a:extLst>
                </a:gridCol>
                <a:gridCol w="591015">
                  <a:extLst>
                    <a:ext uri="{9D8B030D-6E8A-4147-A177-3AD203B41FA5}">
                      <a16:colId xmlns:a16="http://schemas.microsoft.com/office/drawing/2014/main" val="1801013361"/>
                    </a:ext>
                  </a:extLst>
                </a:gridCol>
              </a:tblGrid>
              <a:tr h="216500">
                <a:tc>
                  <a:txBody>
                    <a:bodyPr/>
                    <a:lstStyle/>
                    <a:p>
                      <a:endParaRPr lang="en-AU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200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200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200" dirty="0"/>
                        <a:t>F1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6741250"/>
                  </a:ext>
                </a:extLst>
              </a:tr>
              <a:tr h="216500">
                <a:tc>
                  <a:txBody>
                    <a:bodyPr/>
                    <a:lstStyle/>
                    <a:p>
                      <a:r>
                        <a:rPr lang="en-AU" sz="1200"/>
                        <a:t>Class 0 </a:t>
                      </a:r>
                      <a:endParaRPr lang="en-AU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200"/>
                        <a:t>0.95</a:t>
                      </a:r>
                      <a:endParaRPr lang="en-AU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200"/>
                        <a:t>0.99</a:t>
                      </a:r>
                      <a:endParaRPr lang="en-AU" sz="1200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1200"/>
                        <a:t>0.97</a:t>
                      </a:r>
                      <a:endParaRPr lang="en-AU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4178675"/>
                  </a:ext>
                </a:extLst>
              </a:tr>
              <a:tr h="216500">
                <a:tc>
                  <a:txBody>
                    <a:bodyPr/>
                    <a:lstStyle/>
                    <a:p>
                      <a:r>
                        <a:rPr lang="en-AU" sz="1200"/>
                        <a:t>Class 1</a:t>
                      </a:r>
                      <a:endParaRPr lang="en-AU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200"/>
                        <a:t>0.89</a:t>
                      </a:r>
                      <a:endParaRPr lang="en-AU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200"/>
                        <a:t>0.67</a:t>
                      </a:r>
                      <a:endParaRPr lang="en-AU" sz="1200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1200"/>
                        <a:t>0.76</a:t>
                      </a:r>
                      <a:endParaRPr lang="en-AU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4419655"/>
                  </a:ext>
                </a:extLst>
              </a:tr>
              <a:tr h="216500">
                <a:tc>
                  <a:txBody>
                    <a:bodyPr/>
                    <a:lstStyle/>
                    <a:p>
                      <a:r>
                        <a:rPr lang="en-AU" sz="1200"/>
                        <a:t>Macro avg</a:t>
                      </a:r>
                      <a:endParaRPr lang="en-AU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200"/>
                        <a:t>0.92</a:t>
                      </a:r>
                      <a:endParaRPr lang="en-AU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200"/>
                        <a:t>0.96</a:t>
                      </a:r>
                      <a:endParaRPr lang="en-AU" sz="1200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1200"/>
                        <a:t>0.87</a:t>
                      </a:r>
                      <a:endParaRPr lang="en-AU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3436633"/>
                  </a:ext>
                </a:extLst>
              </a:tr>
              <a:tr h="216500">
                <a:tc>
                  <a:txBody>
                    <a:bodyPr/>
                    <a:lstStyle/>
                    <a:p>
                      <a:r>
                        <a:rPr lang="en-AU" sz="1200" dirty="0"/>
                        <a:t>Weighted avg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200"/>
                        <a:t>0.94</a:t>
                      </a:r>
                      <a:endParaRPr lang="en-AU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200"/>
                        <a:t>0.95</a:t>
                      </a:r>
                      <a:endParaRPr lang="en-AU" sz="1200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1200"/>
                        <a:t>0.94</a:t>
                      </a:r>
                      <a:endParaRPr lang="en-AU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8908141"/>
                  </a:ext>
                </a:extLst>
              </a:tr>
              <a:tr h="216500">
                <a:tc>
                  <a:txBody>
                    <a:bodyPr/>
                    <a:lstStyle/>
                    <a:p>
                      <a:r>
                        <a:rPr lang="en-AU" sz="1200"/>
                        <a:t>Accuracy</a:t>
                      </a:r>
                      <a:endParaRPr lang="en-AU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200" dirty="0"/>
                        <a:t>0.95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5050642"/>
                  </a:ext>
                </a:extLst>
              </a:tr>
            </a:tbl>
          </a:graphicData>
        </a:graphic>
      </p:graphicFrame>
      <p:pic>
        <p:nvPicPr>
          <p:cNvPr id="16" name="Picture 15">
            <a:extLst>
              <a:ext uri="{FF2B5EF4-FFF2-40B4-BE49-F238E27FC236}">
                <a16:creationId xmlns:a16="http://schemas.microsoft.com/office/drawing/2014/main" id="{B0B23BA3-F8B6-C242-8983-7D3ED3C93EBD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32128" y="4101322"/>
            <a:ext cx="3745840" cy="231295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81E144E-A836-0847-ACF6-607ACCE0E8C5}"/>
              </a:ext>
            </a:extLst>
          </p:cNvPr>
          <p:cNvSpPr txBox="1"/>
          <p:nvPr/>
        </p:nvSpPr>
        <p:spPr>
          <a:xfrm>
            <a:off x="1333230" y="1320912"/>
            <a:ext cx="2324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bg1"/>
                </a:solidFill>
              </a:rPr>
              <a:t>Logistic Regression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C4B74BA-3F9E-ED4D-8A52-56DA5D231904}"/>
              </a:ext>
            </a:extLst>
          </p:cNvPr>
          <p:cNvSpPr txBox="1"/>
          <p:nvPr/>
        </p:nvSpPr>
        <p:spPr>
          <a:xfrm>
            <a:off x="2140532" y="4112022"/>
            <a:ext cx="649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bg1"/>
                </a:solidFill>
              </a:rPr>
              <a:t>SVC</a:t>
            </a:r>
          </a:p>
        </p:txBody>
      </p:sp>
      <p:graphicFrame>
        <p:nvGraphicFramePr>
          <p:cNvPr id="22" name="Table 11">
            <a:extLst>
              <a:ext uri="{FF2B5EF4-FFF2-40B4-BE49-F238E27FC236}">
                <a16:creationId xmlns:a16="http://schemas.microsoft.com/office/drawing/2014/main" id="{72909B18-1253-E141-9EEA-DC4C0FDB1F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718986"/>
              </p:ext>
            </p:extLst>
          </p:nvPr>
        </p:nvGraphicFramePr>
        <p:xfrm>
          <a:off x="735299" y="4492210"/>
          <a:ext cx="3460004" cy="1645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8969">
                  <a:extLst>
                    <a:ext uri="{9D8B030D-6E8A-4147-A177-3AD203B41FA5}">
                      <a16:colId xmlns:a16="http://schemas.microsoft.com/office/drawing/2014/main" val="3732624012"/>
                    </a:ext>
                  </a:extLst>
                </a:gridCol>
                <a:gridCol w="847493">
                  <a:extLst>
                    <a:ext uri="{9D8B030D-6E8A-4147-A177-3AD203B41FA5}">
                      <a16:colId xmlns:a16="http://schemas.microsoft.com/office/drawing/2014/main" val="1026861060"/>
                    </a:ext>
                  </a:extLst>
                </a:gridCol>
                <a:gridCol w="702527">
                  <a:extLst>
                    <a:ext uri="{9D8B030D-6E8A-4147-A177-3AD203B41FA5}">
                      <a16:colId xmlns:a16="http://schemas.microsoft.com/office/drawing/2014/main" val="3867587328"/>
                    </a:ext>
                  </a:extLst>
                </a:gridCol>
                <a:gridCol w="591015">
                  <a:extLst>
                    <a:ext uri="{9D8B030D-6E8A-4147-A177-3AD203B41FA5}">
                      <a16:colId xmlns:a16="http://schemas.microsoft.com/office/drawing/2014/main" val="1801013361"/>
                    </a:ext>
                  </a:extLst>
                </a:gridCol>
              </a:tblGrid>
              <a:tr h="216500">
                <a:tc>
                  <a:txBody>
                    <a:bodyPr/>
                    <a:lstStyle/>
                    <a:p>
                      <a:endParaRPr lang="en-AU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200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200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200" dirty="0"/>
                        <a:t>F1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6741250"/>
                  </a:ext>
                </a:extLst>
              </a:tr>
              <a:tr h="216500">
                <a:tc>
                  <a:txBody>
                    <a:bodyPr/>
                    <a:lstStyle/>
                    <a:p>
                      <a:r>
                        <a:rPr lang="en-AU" sz="1200" dirty="0"/>
                        <a:t>Class 0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200" dirty="0"/>
                        <a:t>0.96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200" dirty="0"/>
                        <a:t>0.99</a:t>
                      </a: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1200" dirty="0"/>
                        <a:t>0.98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4178675"/>
                  </a:ext>
                </a:extLst>
              </a:tr>
              <a:tr h="216500">
                <a:tc>
                  <a:txBody>
                    <a:bodyPr/>
                    <a:lstStyle/>
                    <a:p>
                      <a:r>
                        <a:rPr lang="en-AU" sz="1200" dirty="0"/>
                        <a:t>Class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200" dirty="0"/>
                        <a:t>0.95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200" dirty="0"/>
                        <a:t>0.75</a:t>
                      </a: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1200" dirty="0"/>
                        <a:t>0.84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4419655"/>
                  </a:ext>
                </a:extLst>
              </a:tr>
              <a:tr h="216500">
                <a:tc>
                  <a:txBody>
                    <a:bodyPr/>
                    <a:lstStyle/>
                    <a:p>
                      <a:r>
                        <a:rPr lang="en-AU" sz="1200" dirty="0"/>
                        <a:t>Macro avg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200" dirty="0"/>
                        <a:t>0.96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200" dirty="0"/>
                        <a:t>0.87</a:t>
                      </a: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1200" dirty="0"/>
                        <a:t>0.91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3436633"/>
                  </a:ext>
                </a:extLst>
              </a:tr>
              <a:tr h="216500">
                <a:tc>
                  <a:txBody>
                    <a:bodyPr/>
                    <a:lstStyle/>
                    <a:p>
                      <a:r>
                        <a:rPr lang="en-AU" sz="1200" dirty="0"/>
                        <a:t>Weighted avg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200" dirty="0"/>
                        <a:t>0.96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200" dirty="0"/>
                        <a:t>0.96</a:t>
                      </a: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1200" dirty="0"/>
                        <a:t>0.96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8908141"/>
                  </a:ext>
                </a:extLst>
              </a:tr>
              <a:tr h="216500">
                <a:tc>
                  <a:txBody>
                    <a:bodyPr/>
                    <a:lstStyle/>
                    <a:p>
                      <a:r>
                        <a:rPr lang="en-AU" sz="1200" dirty="0"/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200" dirty="0"/>
                        <a:t>0.96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5050642"/>
                  </a:ext>
                </a:extLst>
              </a:tr>
            </a:tbl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036D178E-49D8-EA41-9779-31C19E20CB12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03918" y="1372418"/>
            <a:ext cx="3768422" cy="2326901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958EC77A-C9A9-9C4B-B81F-AA7D917E5AA6}"/>
              </a:ext>
            </a:extLst>
          </p:cNvPr>
          <p:cNvSpPr txBox="1">
            <a:spLocks/>
          </p:cNvSpPr>
          <p:nvPr/>
        </p:nvSpPr>
        <p:spPr>
          <a:xfrm>
            <a:off x="784960" y="428079"/>
            <a:ext cx="9186063" cy="78577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lnSpc>
                <a:spcPct val="90000"/>
              </a:lnSpc>
            </a:pPr>
            <a:r>
              <a:rPr lang="en-US" sz="2800" dirty="0">
                <a:solidFill>
                  <a:schemeClr val="bg1"/>
                </a:solidFill>
              </a:rPr>
              <a:t>Blood Donor vs Liver Diseases</a:t>
            </a:r>
          </a:p>
        </p:txBody>
      </p:sp>
    </p:spTree>
    <p:extLst>
      <p:ext uri="{BB962C8B-B14F-4D97-AF65-F5344CB8AC3E}">
        <p14:creationId xmlns:p14="http://schemas.microsoft.com/office/powerpoint/2010/main" val="23820124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BC004C91-9324-4E94-BC28-856AE162D3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49" name="Freeform 7">
            <a:extLst>
              <a:ext uri="{FF2B5EF4-FFF2-40B4-BE49-F238E27FC236}">
                <a16:creationId xmlns:a16="http://schemas.microsoft.com/office/drawing/2014/main" id="{5B562CD4-39C5-44ED-BD68-B789B305E0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A6BF66-9062-ED49-ABFB-D84BAE261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180711"/>
          </a:xfrm>
        </p:spPr>
        <p:txBody>
          <a:bodyPr>
            <a:normAutofit fontScale="90000"/>
          </a:bodyPr>
          <a:lstStyle/>
          <a:p>
            <a:r>
              <a:rPr lang="en-AU" dirty="0"/>
              <a:t>Logistic Regression vs SVC (Multi-Class)</a:t>
            </a:r>
            <a:br>
              <a:rPr lang="en-AU" dirty="0"/>
            </a:br>
            <a:r>
              <a:rPr lang="en-AU" dirty="0"/>
              <a:t>Confusion Matrix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7420D78-A0C7-A144-9D88-6815698F24E9}"/>
              </a:ext>
            </a:extLst>
          </p:cNvPr>
          <p:cNvSpPr txBox="1"/>
          <p:nvPr/>
        </p:nvSpPr>
        <p:spPr>
          <a:xfrm>
            <a:off x="1958232" y="2167916"/>
            <a:ext cx="2255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solidFill>
                  <a:schemeClr val="bg1"/>
                </a:solidFill>
              </a:rPr>
              <a:t>Logistic Regression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3460F23-330F-334E-8B05-E9DFF3165076}"/>
              </a:ext>
            </a:extLst>
          </p:cNvPr>
          <p:cNvSpPr txBox="1"/>
          <p:nvPr/>
        </p:nvSpPr>
        <p:spPr>
          <a:xfrm>
            <a:off x="8719520" y="2254569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solidFill>
                  <a:schemeClr val="bg1"/>
                </a:solidFill>
              </a:rPr>
              <a:t>SVC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2CC2A7F-859B-6449-8493-EDE1F98CA14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2587999"/>
            <a:ext cx="3489171" cy="22839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98B04F0-4922-0140-BBD3-029B7B29187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91107" y="2537248"/>
            <a:ext cx="3489170" cy="22839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E64A6A3-89AB-CD4E-85C5-FA03A45E216D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24913" y="4702738"/>
            <a:ext cx="3489170" cy="22839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D4F84B1-E3C3-D94F-9FA9-B37E7F34AB46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85451" y="4632864"/>
            <a:ext cx="3497657" cy="2289455"/>
          </a:xfrm>
          <a:prstGeom prst="rect">
            <a:avLst/>
          </a:prstGeom>
        </p:spPr>
      </p:pic>
      <p:graphicFrame>
        <p:nvGraphicFramePr>
          <p:cNvPr id="14" name="Table 11">
            <a:extLst>
              <a:ext uri="{FF2B5EF4-FFF2-40B4-BE49-F238E27FC236}">
                <a16:creationId xmlns:a16="http://schemas.microsoft.com/office/drawing/2014/main" id="{395B9501-100E-5F4D-A80E-7C3B35FC0D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5730351"/>
              </p:ext>
            </p:extLst>
          </p:nvPr>
        </p:nvGraphicFramePr>
        <p:xfrm>
          <a:off x="466807" y="5194356"/>
          <a:ext cx="2262552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7303">
                  <a:extLst>
                    <a:ext uri="{9D8B030D-6E8A-4147-A177-3AD203B41FA5}">
                      <a16:colId xmlns:a16="http://schemas.microsoft.com/office/drawing/2014/main" val="3732624012"/>
                    </a:ext>
                  </a:extLst>
                </a:gridCol>
                <a:gridCol w="935249">
                  <a:extLst>
                    <a:ext uri="{9D8B030D-6E8A-4147-A177-3AD203B41FA5}">
                      <a16:colId xmlns:a16="http://schemas.microsoft.com/office/drawing/2014/main" val="3867587328"/>
                    </a:ext>
                  </a:extLst>
                </a:gridCol>
              </a:tblGrid>
              <a:tr h="269156">
                <a:tc>
                  <a:txBody>
                    <a:bodyPr/>
                    <a:lstStyle/>
                    <a:p>
                      <a:endParaRPr lang="en-AU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200" dirty="0"/>
                        <a:t>Recall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6741250"/>
                  </a:ext>
                </a:extLst>
              </a:tr>
              <a:tr h="269156">
                <a:tc>
                  <a:txBody>
                    <a:bodyPr/>
                    <a:lstStyle/>
                    <a:p>
                      <a:r>
                        <a:rPr lang="en-AU" sz="1200" dirty="0"/>
                        <a:t>Micro avg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200" dirty="0"/>
                        <a:t>0.89</a:t>
                      </a: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4178675"/>
                  </a:ext>
                </a:extLst>
              </a:tr>
              <a:tr h="269156">
                <a:tc>
                  <a:txBody>
                    <a:bodyPr/>
                    <a:lstStyle/>
                    <a:p>
                      <a:r>
                        <a:rPr lang="en-AU" sz="1200" dirty="0"/>
                        <a:t>Macro avg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200" dirty="0"/>
                        <a:t>0.62</a:t>
                      </a: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4419655"/>
                  </a:ext>
                </a:extLst>
              </a:tr>
              <a:tr h="269156">
                <a:tc>
                  <a:txBody>
                    <a:bodyPr/>
                    <a:lstStyle/>
                    <a:p>
                      <a:r>
                        <a:rPr lang="en-AU" sz="1200" dirty="0"/>
                        <a:t>Weighted avg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200" dirty="0"/>
                        <a:t>0.89</a:t>
                      </a: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3436633"/>
                  </a:ext>
                </a:extLst>
              </a:tr>
              <a:tr h="269156">
                <a:tc>
                  <a:txBody>
                    <a:bodyPr/>
                    <a:lstStyle/>
                    <a:p>
                      <a:r>
                        <a:rPr lang="en-AU" sz="1200" dirty="0"/>
                        <a:t>Samples avg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200" dirty="0"/>
                        <a:t>0.89</a:t>
                      </a: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9519257"/>
                  </a:ext>
                </a:extLst>
              </a:tr>
            </a:tbl>
          </a:graphicData>
        </a:graphic>
      </p:graphicFrame>
      <p:graphicFrame>
        <p:nvGraphicFramePr>
          <p:cNvPr id="15" name="Table 11">
            <a:extLst>
              <a:ext uri="{FF2B5EF4-FFF2-40B4-BE49-F238E27FC236}">
                <a16:creationId xmlns:a16="http://schemas.microsoft.com/office/drawing/2014/main" id="{11457FC7-92AE-5F4B-8189-224CA85668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2109494"/>
              </p:ext>
            </p:extLst>
          </p:nvPr>
        </p:nvGraphicFramePr>
        <p:xfrm>
          <a:off x="6781736" y="5130113"/>
          <a:ext cx="2262552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7303">
                  <a:extLst>
                    <a:ext uri="{9D8B030D-6E8A-4147-A177-3AD203B41FA5}">
                      <a16:colId xmlns:a16="http://schemas.microsoft.com/office/drawing/2014/main" val="3732624012"/>
                    </a:ext>
                  </a:extLst>
                </a:gridCol>
                <a:gridCol w="935249">
                  <a:extLst>
                    <a:ext uri="{9D8B030D-6E8A-4147-A177-3AD203B41FA5}">
                      <a16:colId xmlns:a16="http://schemas.microsoft.com/office/drawing/2014/main" val="3867587328"/>
                    </a:ext>
                  </a:extLst>
                </a:gridCol>
              </a:tblGrid>
              <a:tr h="269156">
                <a:tc>
                  <a:txBody>
                    <a:bodyPr/>
                    <a:lstStyle/>
                    <a:p>
                      <a:endParaRPr lang="en-AU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200" dirty="0"/>
                        <a:t>Recall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6741250"/>
                  </a:ext>
                </a:extLst>
              </a:tr>
              <a:tr h="269156">
                <a:tc>
                  <a:txBody>
                    <a:bodyPr/>
                    <a:lstStyle/>
                    <a:p>
                      <a:r>
                        <a:rPr lang="en-AU" sz="1200" dirty="0"/>
                        <a:t>Micro avg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200" dirty="0"/>
                        <a:t>0.89</a:t>
                      </a: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4178675"/>
                  </a:ext>
                </a:extLst>
              </a:tr>
              <a:tr h="269156">
                <a:tc>
                  <a:txBody>
                    <a:bodyPr/>
                    <a:lstStyle/>
                    <a:p>
                      <a:r>
                        <a:rPr lang="en-AU" sz="1200" dirty="0"/>
                        <a:t>Macro avg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200" dirty="0"/>
                        <a:t>0.69</a:t>
                      </a: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4419655"/>
                  </a:ext>
                </a:extLst>
              </a:tr>
              <a:tr h="269156">
                <a:tc>
                  <a:txBody>
                    <a:bodyPr/>
                    <a:lstStyle/>
                    <a:p>
                      <a:r>
                        <a:rPr lang="en-AU" sz="1200" dirty="0"/>
                        <a:t>Weighted avg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200" dirty="0"/>
                        <a:t>0.89</a:t>
                      </a: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3436633"/>
                  </a:ext>
                </a:extLst>
              </a:tr>
              <a:tr h="269156">
                <a:tc>
                  <a:txBody>
                    <a:bodyPr/>
                    <a:lstStyle/>
                    <a:p>
                      <a:r>
                        <a:rPr lang="en-AU" sz="1200" dirty="0"/>
                        <a:t>Samples avg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200" dirty="0"/>
                        <a:t>0.89</a:t>
                      </a: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49994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51374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FB3CEA1-88D9-42FB-88ED-1E9807FE6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A6C928E-4252-4F33-8C34-E50A12A31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8C264C-0E15-E042-9647-3B0C30E5862B}"/>
              </a:ext>
            </a:extLst>
          </p:cNvPr>
          <p:cNvSpPr txBox="1"/>
          <p:nvPr/>
        </p:nvSpPr>
        <p:spPr>
          <a:xfrm>
            <a:off x="1496291" y="61751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AU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BE5BC36-FE10-9641-B389-6B87FB6712F7}"/>
              </a:ext>
            </a:extLst>
          </p:cNvPr>
          <p:cNvSpPr txBox="1">
            <a:spLocks/>
          </p:cNvSpPr>
          <p:nvPr/>
        </p:nvSpPr>
        <p:spPr>
          <a:xfrm>
            <a:off x="863017" y="391856"/>
            <a:ext cx="9186063" cy="11899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lnSpc>
                <a:spcPct val="90000"/>
              </a:lnSpc>
            </a:pPr>
            <a:r>
              <a:rPr lang="en-US" sz="3800" dirty="0">
                <a:solidFill>
                  <a:schemeClr val="bg1"/>
                </a:solidFill>
              </a:rPr>
              <a:t>ROC/AUC, Multi Classification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0E9C3F-CB2A-8B4E-B78A-7980B912B61D}"/>
              </a:ext>
            </a:extLst>
          </p:cNvPr>
          <p:cNvSpPr txBox="1"/>
          <p:nvPr/>
        </p:nvSpPr>
        <p:spPr>
          <a:xfrm>
            <a:off x="2268914" y="1703555"/>
            <a:ext cx="2255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solidFill>
                  <a:schemeClr val="bg1"/>
                </a:solidFill>
              </a:rPr>
              <a:t>Logistic Regression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2A170BE-BE3A-5247-9828-814906FA29ED}"/>
              </a:ext>
            </a:extLst>
          </p:cNvPr>
          <p:cNvSpPr txBox="1"/>
          <p:nvPr/>
        </p:nvSpPr>
        <p:spPr>
          <a:xfrm>
            <a:off x="8626410" y="1703555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solidFill>
                  <a:schemeClr val="bg1"/>
                </a:solidFill>
              </a:rPr>
              <a:t>SVC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229746D-8EE5-844B-A65A-34A9B7E46ED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4797" y="2070200"/>
            <a:ext cx="5450717" cy="36733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A1A612B-D254-B24E-9FC6-018B8563A7C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2039120"/>
            <a:ext cx="5542949" cy="3735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1490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F1765-C2B8-924D-B41D-7676E5E63A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26F80F-EA63-E74E-AE26-E1FCCD17C7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dirty="0"/>
              <a:t>Logistic Regression, and SVC performed somewhat very similar</a:t>
            </a:r>
          </a:p>
          <a:p>
            <a:r>
              <a:rPr lang="en-AU" dirty="0"/>
              <a:t>Strong performance on detecting the Blood Donor type vs any type of liver disease</a:t>
            </a:r>
          </a:p>
          <a:p>
            <a:r>
              <a:rPr lang="en-AU" dirty="0"/>
              <a:t>Predicting between the types implies some critical problems</a:t>
            </a:r>
          </a:p>
          <a:p>
            <a:pPr lvl="1"/>
            <a:r>
              <a:rPr lang="en-AU" dirty="0"/>
              <a:t>Type II Errors</a:t>
            </a:r>
          </a:p>
          <a:p>
            <a:r>
              <a:rPr lang="en-AU" dirty="0"/>
              <a:t>Next step is remodelling by injecting new sample data and evaluate the performance</a:t>
            </a:r>
          </a:p>
          <a:p>
            <a:r>
              <a:rPr lang="en-AU" dirty="0"/>
              <a:t>The models presented here are based on the Lab samples thus recommendation is to examine Biochemistry test </a:t>
            </a:r>
          </a:p>
          <a:p>
            <a:pPr lvl="1"/>
            <a:r>
              <a:rPr lang="en-AU" dirty="0"/>
              <a:t>Hep C Antibody and RNA</a:t>
            </a:r>
          </a:p>
          <a:p>
            <a:endParaRPr lang="en-AU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825820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E93855-1520-B049-939D-DDC25C73D1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748406-2F41-3F4E-B57D-D98C17E238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615" y="0"/>
            <a:ext cx="10550769" cy="6858000"/>
          </a:xfrm>
          <a:prstGeom prst="rect">
            <a:avLst/>
          </a:prstGeom>
          <a:effectLst>
            <a:glow rad="825500">
              <a:schemeClr val="accent1">
                <a:alpha val="0"/>
              </a:schemeClr>
            </a:glow>
            <a:outerShdw dir="5760000" sx="1000" sy="1000" algn="ctr" rotWithShape="0">
              <a:srgbClr val="000000">
                <a:alpha val="30000"/>
              </a:srgbClr>
            </a:outerShdw>
            <a:reflection stA="3000" endPos="65000" dist="50800" dir="5400000" sy="-100000" algn="bl" rotWithShape="0"/>
          </a:effectLst>
        </p:spPr>
      </p:pic>
      <p:pic>
        <p:nvPicPr>
          <p:cNvPr id="6" name="Content Placeholder 5" descr="Tick">
            <a:extLst>
              <a:ext uri="{FF2B5EF4-FFF2-40B4-BE49-F238E27FC236}">
                <a16:creationId xmlns:a16="http://schemas.microsoft.com/office/drawing/2014/main" id="{FC5933F4-C207-244D-9FCB-060FC95B1A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36612" y="3692029"/>
            <a:ext cx="616094" cy="616094"/>
          </a:xfrm>
        </p:spPr>
      </p:pic>
      <p:pic>
        <p:nvPicPr>
          <p:cNvPr id="8" name="Graphic 7" descr="Close">
            <a:extLst>
              <a:ext uri="{FF2B5EF4-FFF2-40B4-BE49-F238E27FC236}">
                <a16:creationId xmlns:a16="http://schemas.microsoft.com/office/drawing/2014/main" id="{2BE3183F-D4A1-EB45-89F6-EC44F938541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552706" y="4388658"/>
            <a:ext cx="616095" cy="616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8137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7FD29D-AFF0-A741-B5F0-5D4572ED5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AGENDA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EF84A49-EEEE-6E49-A05D-74B3AB755E2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19796625"/>
              </p:ext>
            </p:extLst>
          </p:nvPr>
        </p:nvGraphicFramePr>
        <p:xfrm>
          <a:off x="1593966" y="2052918"/>
          <a:ext cx="8946541" cy="41954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404092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AC325F-04E4-704C-9A18-BFF894F67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What is Hepatitis C?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74C26A-ADC7-154C-BE13-6CABB25EC6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sz="2400" dirty="0"/>
              <a:t>A liver disease caused by the hepatitis C virus (HCV) </a:t>
            </a:r>
          </a:p>
          <a:p>
            <a:r>
              <a:rPr lang="en-AU" sz="2400" dirty="0"/>
              <a:t>A major cause of liver cancer</a:t>
            </a:r>
          </a:p>
          <a:p>
            <a:r>
              <a:rPr lang="en-AU" sz="2400" dirty="0"/>
              <a:t>Bloodborne virus</a:t>
            </a:r>
          </a:p>
          <a:p>
            <a:r>
              <a:rPr lang="en-AU" sz="2400" dirty="0"/>
              <a:t>Globally, an estimated 71 million people infected</a:t>
            </a:r>
          </a:p>
          <a:p>
            <a:r>
              <a:rPr lang="en-AU" sz="2400" dirty="0"/>
              <a:t>Chronical infection will develop cirrhosis or liver cancer</a:t>
            </a:r>
          </a:p>
          <a:p>
            <a:r>
              <a:rPr lang="en-AU" sz="2400" dirty="0"/>
              <a:t>WHO estimated that in 2016, approximately 399,000 people died from hepatitis C, mostly from cirrhosis and hepatocellular carcinoma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BA5AA5E-13F9-AE47-A3A6-591CF8BB5D76}"/>
              </a:ext>
            </a:extLst>
          </p:cNvPr>
          <p:cNvSpPr txBox="1"/>
          <p:nvPr/>
        </p:nvSpPr>
        <p:spPr>
          <a:xfrm>
            <a:off x="5055110" y="6211669"/>
            <a:ext cx="71368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‘WHO: </a:t>
            </a:r>
          </a:p>
          <a:p>
            <a:r>
              <a:rPr lang="en-AU" dirty="0"/>
              <a:t>https://</a:t>
            </a:r>
            <a:r>
              <a:rPr lang="en-AU" dirty="0" err="1"/>
              <a:t>www.who.int</a:t>
            </a:r>
            <a:r>
              <a:rPr lang="en-AU" dirty="0"/>
              <a:t>/news-room/fact-sheets/detail/hepatitis-c</a:t>
            </a:r>
          </a:p>
        </p:txBody>
      </p:sp>
    </p:spTree>
    <p:extLst>
      <p:ext uri="{BB962C8B-B14F-4D97-AF65-F5344CB8AC3E}">
        <p14:creationId xmlns:p14="http://schemas.microsoft.com/office/powerpoint/2010/main" val="23096679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100000"/>
                    </a14:imgEffect>
                    <a14:imgEffect>
                      <a14:saturation sat="91000"/>
                    </a14:imgEffect>
                    <a14:imgEffect>
                      <a14:brightnessContrast bright="4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19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048DCB6A-173C-E043-B015-D862C355CDB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8119" y="2617785"/>
            <a:ext cx="4165600" cy="1622425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>
              <a:lnSpc>
                <a:spcPct val="90000"/>
              </a:lnSpc>
            </a:pPr>
            <a:r>
              <a:rPr lang="en-AU" sz="3600" dirty="0">
                <a:solidFill>
                  <a:srgbClr val="EBEBEB"/>
                </a:solidFill>
              </a:rPr>
              <a:t>Common risk factors for Hepatitis C (US)</a:t>
            </a:r>
          </a:p>
        </p:txBody>
      </p:sp>
      <p:sp>
        <p:nvSpPr>
          <p:cNvPr id="41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2" name="Freeform: Shape 23">
            <a:extLst>
              <a:ext uri="{FF2B5EF4-FFF2-40B4-BE49-F238E27FC236}">
                <a16:creationId xmlns:a16="http://schemas.microsoft.com/office/drawing/2014/main" id="{70151CB7-E7DE-4917-B831-01DF9CE01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270819" y="-63600"/>
            <a:ext cx="6858001" cy="6985200"/>
          </a:xfrm>
          <a:custGeom>
            <a:avLst/>
            <a:gdLst>
              <a:gd name="connsiteX0" fmla="*/ 6858001 w 6858001"/>
              <a:gd name="connsiteY0" fmla="*/ 1177 h 6985200"/>
              <a:gd name="connsiteX1" fmla="*/ 6858001 w 6858001"/>
              <a:gd name="connsiteY1" fmla="*/ 1344715 h 6985200"/>
              <a:gd name="connsiteX2" fmla="*/ 6858000 w 6858001"/>
              <a:gd name="connsiteY2" fmla="*/ 1344715 h 6985200"/>
              <a:gd name="connsiteX3" fmla="*/ 6858000 w 6858001"/>
              <a:gd name="connsiteY3" fmla="*/ 6985200 h 6985200"/>
              <a:gd name="connsiteX4" fmla="*/ 0 w 6858001"/>
              <a:gd name="connsiteY4" fmla="*/ 6985199 h 6985200"/>
              <a:gd name="connsiteX5" fmla="*/ 0 w 6858001"/>
              <a:gd name="connsiteY5" fmla="*/ 886772 h 6985200"/>
              <a:gd name="connsiteX6" fmla="*/ 1 w 6858001"/>
              <a:gd name="connsiteY6" fmla="*/ 886772 h 6985200"/>
              <a:gd name="connsiteX7" fmla="*/ 1 w 6858001"/>
              <a:gd name="connsiteY7" fmla="*/ 0 h 6985200"/>
              <a:gd name="connsiteX8" fmla="*/ 40463 w 6858001"/>
              <a:gd name="connsiteY8" fmla="*/ 5883 h 6985200"/>
              <a:gd name="connsiteX9" fmla="*/ 159107 w 6858001"/>
              <a:gd name="connsiteY9" fmla="*/ 23196 h 6985200"/>
              <a:gd name="connsiteX10" fmla="*/ 245518 w 6858001"/>
              <a:gd name="connsiteY10" fmla="*/ 35299 h 6985200"/>
              <a:gd name="connsiteX11" fmla="*/ 348388 w 6858001"/>
              <a:gd name="connsiteY11" fmla="*/ 48073 h 6985200"/>
              <a:gd name="connsiteX12" fmla="*/ 470460 w 6858001"/>
              <a:gd name="connsiteY12" fmla="*/ 63369 h 6985200"/>
              <a:gd name="connsiteX13" fmla="*/ 605563 w 6858001"/>
              <a:gd name="connsiteY13" fmla="*/ 79506 h 6985200"/>
              <a:gd name="connsiteX14" fmla="*/ 757810 w 6858001"/>
              <a:gd name="connsiteY14" fmla="*/ 96483 h 6985200"/>
              <a:gd name="connsiteX15" fmla="*/ 923774 w 6858001"/>
              <a:gd name="connsiteY15" fmla="*/ 114469 h 6985200"/>
              <a:gd name="connsiteX16" fmla="*/ 1104139 w 6858001"/>
              <a:gd name="connsiteY16" fmla="*/ 132454 h 6985200"/>
              <a:gd name="connsiteX17" fmla="*/ 1296163 w 6858001"/>
              <a:gd name="connsiteY17" fmla="*/ 150776 h 6985200"/>
              <a:gd name="connsiteX18" fmla="*/ 1503275 w 6858001"/>
              <a:gd name="connsiteY18" fmla="*/ 167753 h 6985200"/>
              <a:gd name="connsiteX19" fmla="*/ 1719988 w 6858001"/>
              <a:gd name="connsiteY19" fmla="*/ 184058 h 6985200"/>
              <a:gd name="connsiteX20" fmla="*/ 1949045 w 6858001"/>
              <a:gd name="connsiteY20" fmla="*/ 198849 h 6985200"/>
              <a:gd name="connsiteX21" fmla="*/ 2187703 w 6858001"/>
              <a:gd name="connsiteY21" fmla="*/ 212969 h 6985200"/>
              <a:gd name="connsiteX22" fmla="*/ 2436649 w 6858001"/>
              <a:gd name="connsiteY22" fmla="*/ 226248 h 6985200"/>
              <a:gd name="connsiteX23" fmla="*/ 2564208 w 6858001"/>
              <a:gd name="connsiteY23" fmla="*/ 230955 h 6985200"/>
              <a:gd name="connsiteX24" fmla="*/ 2694509 w 6858001"/>
              <a:gd name="connsiteY24" fmla="*/ 236165 h 6985200"/>
              <a:gd name="connsiteX25" fmla="*/ 2826869 w 6858001"/>
              <a:gd name="connsiteY25" fmla="*/ 241040 h 6985200"/>
              <a:gd name="connsiteX26" fmla="*/ 2959914 w 6858001"/>
              <a:gd name="connsiteY26" fmla="*/ 244234 h 6985200"/>
              <a:gd name="connsiteX27" fmla="*/ 3095702 w 6858001"/>
              <a:gd name="connsiteY27" fmla="*/ 247091 h 6985200"/>
              <a:gd name="connsiteX28" fmla="*/ 3232862 w 6858001"/>
              <a:gd name="connsiteY28" fmla="*/ 250117 h 6985200"/>
              <a:gd name="connsiteX29" fmla="*/ 3372766 w 6858001"/>
              <a:gd name="connsiteY29" fmla="*/ 252134 h 6985200"/>
              <a:gd name="connsiteX30" fmla="*/ 3514040 w 6858001"/>
              <a:gd name="connsiteY30" fmla="*/ 252134 h 6985200"/>
              <a:gd name="connsiteX31" fmla="*/ 3656686 w 6858001"/>
              <a:gd name="connsiteY31" fmla="*/ 253142 h 6985200"/>
              <a:gd name="connsiteX32" fmla="*/ 3800705 w 6858001"/>
              <a:gd name="connsiteY32" fmla="*/ 252134 h 6985200"/>
              <a:gd name="connsiteX33" fmla="*/ 3946780 w 6858001"/>
              <a:gd name="connsiteY33" fmla="*/ 250117 h 6985200"/>
              <a:gd name="connsiteX34" fmla="*/ 4092856 w 6858001"/>
              <a:gd name="connsiteY34" fmla="*/ 248268 h 6985200"/>
              <a:gd name="connsiteX35" fmla="*/ 4240988 w 6858001"/>
              <a:gd name="connsiteY35" fmla="*/ 244234 h 6985200"/>
              <a:gd name="connsiteX36" fmla="*/ 4390492 w 6858001"/>
              <a:gd name="connsiteY36" fmla="*/ 240032 h 6985200"/>
              <a:gd name="connsiteX37" fmla="*/ 4539997 w 6858001"/>
              <a:gd name="connsiteY37" fmla="*/ 235157 h 6985200"/>
              <a:gd name="connsiteX38" fmla="*/ 4690873 w 6858001"/>
              <a:gd name="connsiteY38" fmla="*/ 228266 h 6985200"/>
              <a:gd name="connsiteX39" fmla="*/ 4843120 w 6858001"/>
              <a:gd name="connsiteY39" fmla="*/ 220029 h 6985200"/>
              <a:gd name="connsiteX40" fmla="*/ 4996054 w 6858001"/>
              <a:gd name="connsiteY40" fmla="*/ 212129 h 6985200"/>
              <a:gd name="connsiteX41" fmla="*/ 5148987 w 6858001"/>
              <a:gd name="connsiteY41" fmla="*/ 202044 h 6985200"/>
              <a:gd name="connsiteX42" fmla="*/ 5303978 w 6858001"/>
              <a:gd name="connsiteY42" fmla="*/ 189941 h 6985200"/>
              <a:gd name="connsiteX43" fmla="*/ 5456911 w 6858001"/>
              <a:gd name="connsiteY43" fmla="*/ 177839 h 6985200"/>
              <a:gd name="connsiteX44" fmla="*/ 5612588 w 6858001"/>
              <a:gd name="connsiteY44" fmla="*/ 163887 h 6985200"/>
              <a:gd name="connsiteX45" fmla="*/ 5768950 w 6858001"/>
              <a:gd name="connsiteY45" fmla="*/ 148591 h 6985200"/>
              <a:gd name="connsiteX46" fmla="*/ 5923255 w 6858001"/>
              <a:gd name="connsiteY46" fmla="*/ 132455 h 6985200"/>
              <a:gd name="connsiteX47" fmla="*/ 6079618 w 6858001"/>
              <a:gd name="connsiteY47" fmla="*/ 113629 h 6985200"/>
              <a:gd name="connsiteX48" fmla="*/ 6235294 w 6858001"/>
              <a:gd name="connsiteY48" fmla="*/ 93458 h 6985200"/>
              <a:gd name="connsiteX49" fmla="*/ 6391657 w 6858001"/>
              <a:gd name="connsiteY49" fmla="*/ 73455 h 6985200"/>
              <a:gd name="connsiteX50" fmla="*/ 6547333 w 6858001"/>
              <a:gd name="connsiteY50" fmla="*/ 50091 h 6985200"/>
              <a:gd name="connsiteX51" fmla="*/ 6702324 w 6858001"/>
              <a:gd name="connsiteY51" fmla="*/ 26222 h 698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6985200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6985200"/>
                </a:lnTo>
                <a:lnTo>
                  <a:pt x="0" y="6985199"/>
                </a:lnTo>
                <a:lnTo>
                  <a:pt x="0" y="886772"/>
                </a:lnTo>
                <a:lnTo>
                  <a:pt x="1" y="886772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E27F3D8-8573-0E44-B508-6C359004BF71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3992" y="1535162"/>
            <a:ext cx="5449889" cy="3787672"/>
          </a:xfrm>
          <a:prstGeom prst="rect">
            <a:avLst/>
          </a:prstGeom>
          <a:effectLst/>
        </p:spPr>
      </p:pic>
      <p:sp>
        <p:nvSpPr>
          <p:cNvPr id="43" name="Rectangle 25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7267994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3D26F-16D9-9B4C-9A93-658804E3A0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Problems and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F9A32A-16E6-C74B-9926-7EAF87FE6E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sz="2400" b="1" u="sng" dirty="0"/>
              <a:t>No effective vaccine</a:t>
            </a:r>
            <a:r>
              <a:rPr lang="en-AU" sz="2400" dirty="0"/>
              <a:t> against hepatitis C; however, research in this area is ongoing</a:t>
            </a:r>
          </a:p>
          <a:p>
            <a:r>
              <a:rPr lang="en-AU" sz="2400" dirty="0"/>
              <a:t>Antiviral medicines can cure more than 95% of persons with hepatitis C infection</a:t>
            </a:r>
          </a:p>
          <a:p>
            <a:r>
              <a:rPr lang="en-AU" sz="2400" dirty="0"/>
              <a:t>WHO announced that Hep C to be eliminated by 2030 by detecting potential patients</a:t>
            </a:r>
          </a:p>
          <a:p>
            <a:r>
              <a:rPr lang="en-AU" sz="2400" b="1" i="1" u="sng" dirty="0"/>
              <a:t>Can we then predict liver diseases from Biochemistry result and categorised them to liver disease type?</a:t>
            </a:r>
          </a:p>
        </p:txBody>
      </p:sp>
    </p:spTree>
    <p:extLst>
      <p:ext uri="{BB962C8B-B14F-4D97-AF65-F5344CB8AC3E}">
        <p14:creationId xmlns:p14="http://schemas.microsoft.com/office/powerpoint/2010/main" val="1157355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6A2FD-EB3F-6B4D-8833-BF068E810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Project Pipeline</a:t>
            </a:r>
            <a:endParaRPr lang="en-AU" dirty="0"/>
          </a:p>
        </p:txBody>
      </p:sp>
      <p:sp>
        <p:nvSpPr>
          <p:cNvPr id="12" name="Google Shape;344;p10">
            <a:extLst>
              <a:ext uri="{FF2B5EF4-FFF2-40B4-BE49-F238E27FC236}">
                <a16:creationId xmlns:a16="http://schemas.microsoft.com/office/drawing/2014/main" id="{448DEC1A-BB08-8E40-96DC-DE8011056214}"/>
              </a:ext>
            </a:extLst>
          </p:cNvPr>
          <p:cNvSpPr/>
          <p:nvPr/>
        </p:nvSpPr>
        <p:spPr>
          <a:xfrm>
            <a:off x="583481" y="3466578"/>
            <a:ext cx="1615769" cy="1063028"/>
          </a:xfrm>
          <a:prstGeom prst="roundRect">
            <a:avLst>
              <a:gd name="adj" fmla="val 16667"/>
            </a:avLst>
          </a:prstGeom>
          <a:solidFill>
            <a:srgbClr val="E18405"/>
          </a:solidFill>
          <a:ln w="1587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Data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lt1"/>
                </a:solidFill>
                <a:latin typeface="Twentieth Century"/>
                <a:sym typeface="Twentieth Century"/>
              </a:rPr>
              <a:t>Collection</a:t>
            </a:r>
            <a:endParaRPr lang="en-GB" dirty="0"/>
          </a:p>
        </p:txBody>
      </p:sp>
      <p:sp>
        <p:nvSpPr>
          <p:cNvPr id="16" name="Google Shape;344;p10">
            <a:extLst>
              <a:ext uri="{FF2B5EF4-FFF2-40B4-BE49-F238E27FC236}">
                <a16:creationId xmlns:a16="http://schemas.microsoft.com/office/drawing/2014/main" id="{128FF312-EAC5-4042-AA89-C09772C8F7AB}"/>
              </a:ext>
            </a:extLst>
          </p:cNvPr>
          <p:cNvSpPr/>
          <p:nvPr/>
        </p:nvSpPr>
        <p:spPr>
          <a:xfrm>
            <a:off x="4470816" y="3466578"/>
            <a:ext cx="1615769" cy="1063028"/>
          </a:xfrm>
          <a:prstGeom prst="roundRect">
            <a:avLst>
              <a:gd name="adj" fmla="val 16667"/>
            </a:avLst>
          </a:prstGeom>
          <a:solidFill>
            <a:srgbClr val="E18405"/>
          </a:solidFill>
          <a:ln w="1587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Data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Analysis</a:t>
            </a:r>
            <a:endParaRPr lang="en-GB" sz="1800" dirty="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7" name="Google Shape;344;p10">
            <a:extLst>
              <a:ext uri="{FF2B5EF4-FFF2-40B4-BE49-F238E27FC236}">
                <a16:creationId xmlns:a16="http://schemas.microsoft.com/office/drawing/2014/main" id="{06F6B275-9B02-F34C-B499-635F3366A734}"/>
              </a:ext>
            </a:extLst>
          </p:cNvPr>
          <p:cNvSpPr/>
          <p:nvPr/>
        </p:nvSpPr>
        <p:spPr>
          <a:xfrm>
            <a:off x="2545938" y="3466578"/>
            <a:ext cx="1615769" cy="1063028"/>
          </a:xfrm>
          <a:prstGeom prst="roundRect">
            <a:avLst>
              <a:gd name="adj" fmla="val 16667"/>
            </a:avLst>
          </a:prstGeom>
          <a:solidFill>
            <a:srgbClr val="E18405"/>
          </a:solidFill>
          <a:ln w="1587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EDA</a:t>
            </a:r>
            <a:endParaRPr lang="en-GB" sz="1800" dirty="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8" name="Google Shape;344;p10">
            <a:extLst>
              <a:ext uri="{FF2B5EF4-FFF2-40B4-BE49-F238E27FC236}">
                <a16:creationId xmlns:a16="http://schemas.microsoft.com/office/drawing/2014/main" id="{9BF6CCD4-2E78-6843-A08B-34C85EFF4C1C}"/>
              </a:ext>
            </a:extLst>
          </p:cNvPr>
          <p:cNvSpPr/>
          <p:nvPr/>
        </p:nvSpPr>
        <p:spPr>
          <a:xfrm>
            <a:off x="6352312" y="3466578"/>
            <a:ext cx="1615769" cy="1063028"/>
          </a:xfrm>
          <a:prstGeom prst="roundRect">
            <a:avLst>
              <a:gd name="adj" fmla="val 16667"/>
            </a:avLst>
          </a:prstGeom>
          <a:solidFill>
            <a:srgbClr val="E18405"/>
          </a:solidFill>
          <a:ln w="1587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Build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MODELs</a:t>
            </a:r>
            <a:endParaRPr lang="en-GB" sz="1800" dirty="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9" name="Google Shape;344;p10">
            <a:extLst>
              <a:ext uri="{FF2B5EF4-FFF2-40B4-BE49-F238E27FC236}">
                <a16:creationId xmlns:a16="http://schemas.microsoft.com/office/drawing/2014/main" id="{7DE66283-B879-364D-893D-0FAFC48D0570}"/>
              </a:ext>
            </a:extLst>
          </p:cNvPr>
          <p:cNvSpPr/>
          <p:nvPr/>
        </p:nvSpPr>
        <p:spPr>
          <a:xfrm>
            <a:off x="8216954" y="3450920"/>
            <a:ext cx="1615769" cy="1063028"/>
          </a:xfrm>
          <a:prstGeom prst="roundRect">
            <a:avLst>
              <a:gd name="adj" fmla="val 16667"/>
            </a:avLst>
          </a:prstGeom>
          <a:solidFill>
            <a:srgbClr val="E18405"/>
          </a:solidFill>
          <a:ln w="1587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Evaluation</a:t>
            </a:r>
            <a:endParaRPr lang="en-GB" sz="1800" dirty="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34" name="Graphic 33" descr="Database">
            <a:extLst>
              <a:ext uri="{FF2B5EF4-FFF2-40B4-BE49-F238E27FC236}">
                <a16:creationId xmlns:a16="http://schemas.microsoft.com/office/drawing/2014/main" id="{65BFC147-95A9-4F49-97BD-1746158F33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4165" y="2449673"/>
            <a:ext cx="914400" cy="914400"/>
          </a:xfrm>
          <a:prstGeom prst="rect">
            <a:avLst/>
          </a:prstGeom>
        </p:spPr>
      </p:pic>
      <p:pic>
        <p:nvPicPr>
          <p:cNvPr id="40" name="Graphic 39" descr="Head with gears">
            <a:extLst>
              <a:ext uri="{FF2B5EF4-FFF2-40B4-BE49-F238E27FC236}">
                <a16:creationId xmlns:a16="http://schemas.microsoft.com/office/drawing/2014/main" id="{1C4BD3D5-2B54-5B48-85BF-C1C018C130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83240" y="2449673"/>
            <a:ext cx="914400" cy="914400"/>
          </a:xfrm>
          <a:prstGeom prst="rect">
            <a:avLst/>
          </a:prstGeom>
        </p:spPr>
      </p:pic>
      <p:pic>
        <p:nvPicPr>
          <p:cNvPr id="44" name="Graphic 43" descr="Snake">
            <a:extLst>
              <a:ext uri="{FF2B5EF4-FFF2-40B4-BE49-F238E27FC236}">
                <a16:creationId xmlns:a16="http://schemas.microsoft.com/office/drawing/2014/main" id="{49F11DB0-41D4-DF43-B5AA-480154DA7C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909148" y="2449673"/>
            <a:ext cx="914400" cy="914400"/>
          </a:xfrm>
          <a:prstGeom prst="rect">
            <a:avLst/>
          </a:prstGeom>
        </p:spPr>
      </p:pic>
      <p:sp>
        <p:nvSpPr>
          <p:cNvPr id="47" name="Google Shape;344;p10">
            <a:extLst>
              <a:ext uri="{FF2B5EF4-FFF2-40B4-BE49-F238E27FC236}">
                <a16:creationId xmlns:a16="http://schemas.microsoft.com/office/drawing/2014/main" id="{69C45854-FE2D-004D-9023-E0AAEE269435}"/>
              </a:ext>
            </a:extLst>
          </p:cNvPr>
          <p:cNvSpPr/>
          <p:nvPr/>
        </p:nvSpPr>
        <p:spPr>
          <a:xfrm>
            <a:off x="10081596" y="3450920"/>
            <a:ext cx="1615769" cy="1063028"/>
          </a:xfrm>
          <a:prstGeom prst="roundRect">
            <a:avLst>
              <a:gd name="adj" fmla="val 16667"/>
            </a:avLst>
          </a:prstGeom>
          <a:solidFill>
            <a:srgbClr val="E18405"/>
          </a:solidFill>
          <a:ln w="1587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dirty="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IDEAs</a:t>
            </a:r>
            <a:endParaRPr lang="en-GB" sz="1800" dirty="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49" name="Graphic 48" descr="Group brainstorm">
            <a:extLst>
              <a:ext uri="{FF2B5EF4-FFF2-40B4-BE49-F238E27FC236}">
                <a16:creationId xmlns:a16="http://schemas.microsoft.com/office/drawing/2014/main" id="{6C8E9280-684B-DF49-AF8A-CDA29B9D583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432280" y="2449673"/>
            <a:ext cx="914400" cy="914400"/>
          </a:xfrm>
          <a:prstGeom prst="rect">
            <a:avLst/>
          </a:prstGeom>
        </p:spPr>
      </p:pic>
      <p:pic>
        <p:nvPicPr>
          <p:cNvPr id="51" name="Graphic 50" descr="Eye">
            <a:extLst>
              <a:ext uri="{FF2B5EF4-FFF2-40B4-BE49-F238E27FC236}">
                <a16:creationId xmlns:a16="http://schemas.microsoft.com/office/drawing/2014/main" id="{E5B21883-97A9-6F42-B348-19821459898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574339" y="2470417"/>
            <a:ext cx="914400" cy="914400"/>
          </a:xfrm>
          <a:prstGeom prst="rect">
            <a:avLst/>
          </a:prstGeom>
        </p:spPr>
      </p:pic>
      <p:pic>
        <p:nvPicPr>
          <p:cNvPr id="54" name="Graphic 53" descr="Bar chart">
            <a:extLst>
              <a:ext uri="{FF2B5EF4-FFF2-40B4-BE49-F238E27FC236}">
                <a16:creationId xmlns:a16="http://schemas.microsoft.com/office/drawing/2014/main" id="{88DE94D0-F7E5-BD4F-BC68-17B2B512C1C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800247" y="247041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9823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35D248-9610-AF47-B3C9-CF704A7F3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Data Set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7F2F1799-FA08-E946-AE25-F9B05DA775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9056497"/>
              </p:ext>
            </p:extLst>
          </p:nvPr>
        </p:nvGraphicFramePr>
        <p:xfrm>
          <a:off x="1103311" y="1853248"/>
          <a:ext cx="9404723" cy="4324631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900497">
                  <a:extLst>
                    <a:ext uri="{9D8B030D-6E8A-4147-A177-3AD203B41FA5}">
                      <a16:colId xmlns:a16="http://schemas.microsoft.com/office/drawing/2014/main" val="18214316"/>
                    </a:ext>
                  </a:extLst>
                </a:gridCol>
                <a:gridCol w="7504226">
                  <a:extLst>
                    <a:ext uri="{9D8B030D-6E8A-4147-A177-3AD203B41FA5}">
                      <a16:colId xmlns:a16="http://schemas.microsoft.com/office/drawing/2014/main" val="1155519173"/>
                    </a:ext>
                  </a:extLst>
                </a:gridCol>
              </a:tblGrid>
              <a:tr h="388791">
                <a:tc>
                  <a:txBody>
                    <a:bodyPr/>
                    <a:lstStyle/>
                    <a:p>
                      <a:r>
                        <a:rPr lang="en-AU" dirty="0"/>
                        <a:t>Item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3877847"/>
                  </a:ext>
                </a:extLst>
              </a:tr>
              <a:tr h="958662">
                <a:tc>
                  <a:txBody>
                    <a:bodyPr/>
                    <a:lstStyle/>
                    <a:p>
                      <a:r>
                        <a:rPr lang="en-AU" dirty="0"/>
                        <a:t>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UCI Machine Learning Repo</a:t>
                      </a:r>
                    </a:p>
                    <a:p>
                      <a:endParaRPr lang="en-AU" dirty="0"/>
                    </a:p>
                    <a:p>
                      <a:r>
                        <a:rPr lang="en-AU" dirty="0"/>
                        <a:t>** https://</a:t>
                      </a:r>
                      <a:r>
                        <a:rPr lang="en-AU" dirty="0" err="1"/>
                        <a:t>archive.ics.uci.edu</a:t>
                      </a:r>
                      <a:r>
                        <a:rPr lang="en-AU" dirty="0"/>
                        <a:t>/ml/datasets/</a:t>
                      </a:r>
                      <a:r>
                        <a:rPr lang="en-AU" dirty="0" err="1"/>
                        <a:t>HCV+data</a:t>
                      </a:r>
                      <a:r>
                        <a:rPr lang="en-AU" dirty="0"/>
                        <a:t>#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6654955"/>
                  </a:ext>
                </a:extLst>
              </a:tr>
              <a:tr h="958662">
                <a:tc>
                  <a:txBody>
                    <a:bodyPr/>
                    <a:lstStyle/>
                    <a:p>
                      <a:r>
                        <a:rPr lang="en-AU" dirty="0"/>
                        <a:t>Target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{5 Categories}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dirty="0"/>
                        <a:t>Blood Donor, Hepatitis C (including its progress ('just' Hepatitis C, Fibrosis, Cirrhosis)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045029"/>
                  </a:ext>
                </a:extLst>
              </a:tr>
              <a:tr h="671063">
                <a:tc>
                  <a:txBody>
                    <a:bodyPr/>
                    <a:lstStyle/>
                    <a:p>
                      <a:r>
                        <a:rPr lang="en-AU" dirty="0"/>
                        <a:t>Features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dirty="0"/>
                        <a:t>{Biochemistry Data}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dirty="0"/>
                        <a:t>ALB, ALP, AST, BIL, CHE, CHOL, CREA, GGT, PROT</a:t>
                      </a:r>
                      <a:r>
                        <a:rPr lang="en-US" altLang="ko-KR" dirty="0"/>
                        <a:t>, Age,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Sex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013056"/>
                  </a:ext>
                </a:extLst>
              </a:tr>
              <a:tr h="388791">
                <a:tc>
                  <a:txBody>
                    <a:bodyPr/>
                    <a:lstStyle/>
                    <a:p>
                      <a:r>
                        <a:rPr lang="en-AU" dirty="0"/>
                        <a:t>Observation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dirty="0"/>
                        <a:t>615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7127675"/>
                  </a:ext>
                </a:extLst>
              </a:tr>
              <a:tr h="958662">
                <a:tc>
                  <a:txBody>
                    <a:bodyPr/>
                    <a:lstStyle/>
                    <a:p>
                      <a:r>
                        <a:rPr lang="en-AU" dirty="0"/>
                        <a:t>Balanced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dirty="0"/>
                        <a:t>False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dirty="0"/>
                        <a:t>74 infected types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dirty="0"/>
                        <a:t>541 Blood Donor observation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6615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854972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BC004C91-9324-4E94-BC28-856AE162D3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29" name="Freeform 7">
            <a:extLst>
              <a:ext uri="{FF2B5EF4-FFF2-40B4-BE49-F238E27FC236}">
                <a16:creationId xmlns:a16="http://schemas.microsoft.com/office/drawing/2014/main" id="{5B562CD4-39C5-44ED-BD68-B789B305E0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460EFC-8FC9-7947-9915-08C7C766C9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180711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n-US" dirty="0"/>
              <a:t>Categories</a:t>
            </a:r>
            <a:br>
              <a:rPr lang="en-US" dirty="0"/>
            </a:br>
            <a:r>
              <a:rPr lang="en-US" dirty="0"/>
              <a:t>Blood Donors vs Liver Diseases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EE8382-9337-4741-AE6A-F83B3296D7BD}"/>
              </a:ext>
            </a:extLst>
          </p:cNvPr>
          <p:cNvSpPr txBox="1"/>
          <p:nvPr/>
        </p:nvSpPr>
        <p:spPr>
          <a:xfrm>
            <a:off x="1270935" y="6082115"/>
            <a:ext cx="5609228" cy="7232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AU"/>
              <a:t>Liver disease observed in mid age group</a:t>
            </a:r>
          </a:p>
          <a:p>
            <a:pPr>
              <a:spcAft>
                <a:spcPts val="600"/>
              </a:spcAft>
            </a:pPr>
            <a:r>
              <a:rPr lang="en-AU"/>
              <a:t>Hep C infection found in mostly 20-39 age group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8ADBFFB-99AE-6246-8264-6AB1BAD1D66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492524"/>
            <a:ext cx="5840583" cy="4307430"/>
          </a:xfrm>
          <a:prstGeom prst="rect">
            <a:avLst/>
          </a:prstGeom>
          <a:effectLst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DD62783-9814-4D49-9367-6BCB129E88E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86920" y="2476884"/>
            <a:ext cx="5840584" cy="4309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5074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BC004C91-9324-4E94-BC28-856AE162D3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29" name="Freeform 7">
            <a:extLst>
              <a:ext uri="{FF2B5EF4-FFF2-40B4-BE49-F238E27FC236}">
                <a16:creationId xmlns:a16="http://schemas.microsoft.com/office/drawing/2014/main" id="{5B562CD4-39C5-44ED-BD68-B789B305E0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460EFC-8FC9-7947-9915-08C7C766C9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546104" cy="1180711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n-US" dirty="0"/>
              <a:t>Blood Donors &amp; each Liver disease type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EE8382-9337-4741-AE6A-F83B3296D7BD}"/>
              </a:ext>
            </a:extLst>
          </p:cNvPr>
          <p:cNvSpPr txBox="1"/>
          <p:nvPr/>
        </p:nvSpPr>
        <p:spPr>
          <a:xfrm>
            <a:off x="1270935" y="6082115"/>
            <a:ext cx="5609228" cy="7232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AU"/>
              <a:t>Liver disease observed in mid age group</a:t>
            </a:r>
          </a:p>
          <a:p>
            <a:pPr>
              <a:spcAft>
                <a:spcPts val="600"/>
              </a:spcAft>
            </a:pPr>
            <a:r>
              <a:rPr lang="en-AU"/>
              <a:t>Hep C infection found in mostly 20-39 age group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536F80-4F7D-844F-A94D-E9216BE2D06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9045" y="2297353"/>
            <a:ext cx="6035452" cy="44156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1B84E8-43E6-CA4A-9866-2D57AE941B6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85592" y="2297313"/>
            <a:ext cx="6035453" cy="4415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48524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872</TotalTime>
  <Words>952</Words>
  <Application>Microsoft Macintosh PowerPoint</Application>
  <PresentationFormat>Widescreen</PresentationFormat>
  <Paragraphs>173</Paragraphs>
  <Slides>17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Twentieth Century</vt:lpstr>
      <vt:lpstr>Arial</vt:lpstr>
      <vt:lpstr>Calibri</vt:lpstr>
      <vt:lpstr>Century Gothic</vt:lpstr>
      <vt:lpstr>Wingdings 3</vt:lpstr>
      <vt:lpstr>Ion</vt:lpstr>
      <vt:lpstr>HEPATISIS C Detection</vt:lpstr>
      <vt:lpstr>AGENDA</vt:lpstr>
      <vt:lpstr>What is Hepatitis C? </vt:lpstr>
      <vt:lpstr>Common risk factors for Hepatitis C (US)</vt:lpstr>
      <vt:lpstr>Problems and Question</vt:lpstr>
      <vt:lpstr>Project Pipeline</vt:lpstr>
      <vt:lpstr>Data Set</vt:lpstr>
      <vt:lpstr>Categories Blood Donors vs Liver Diseases</vt:lpstr>
      <vt:lpstr>Blood Donors &amp; each Liver disease type</vt:lpstr>
      <vt:lpstr>PowerPoint Presentation</vt:lpstr>
      <vt:lpstr>PowerPoint Presentation</vt:lpstr>
      <vt:lpstr>Feature Selections</vt:lpstr>
      <vt:lpstr>PowerPoint Presentation</vt:lpstr>
      <vt:lpstr>Logistic Regression vs SVC (Multi-Class) Confusion Matrix</vt:lpstr>
      <vt:lpstr>PowerPoint Presentation</vt:lpstr>
      <vt:lpstr>Summary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HEPATISIS C Detection</dc:title>
  <dc:creator>Don L</dc:creator>
  <cp:lastModifiedBy>Don L</cp:lastModifiedBy>
  <cp:revision>17</cp:revision>
  <dcterms:created xsi:type="dcterms:W3CDTF">2020-09-18T06:35:02Z</dcterms:created>
  <dcterms:modified xsi:type="dcterms:W3CDTF">2020-09-18T22:47:03Z</dcterms:modified>
</cp:coreProperties>
</file>